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4" r:id="rId3"/>
  </p:sldMasterIdLst>
  <p:notesMasterIdLst>
    <p:notesMasterId r:id="rId5"/>
  </p:notesMasterIdLst>
  <p:sldIdLst>
    <p:sldId id="257" r:id="rId4"/>
    <p:sldId id="259" r:id="rId6"/>
    <p:sldId id="268" r:id="rId7"/>
    <p:sldId id="299" r:id="rId8"/>
    <p:sldId id="300" r:id="rId9"/>
    <p:sldId id="269" r:id="rId10"/>
    <p:sldId id="522" r:id="rId11"/>
    <p:sldId id="301" r:id="rId12"/>
    <p:sldId id="583" r:id="rId13"/>
    <p:sldId id="305" r:id="rId14"/>
    <p:sldId id="306" r:id="rId15"/>
    <p:sldId id="307" r:id="rId16"/>
    <p:sldId id="308" r:id="rId17"/>
    <p:sldId id="387" r:id="rId18"/>
    <p:sldId id="395" r:id="rId19"/>
    <p:sldId id="422" r:id="rId20"/>
    <p:sldId id="274" r:id="rId21"/>
    <p:sldId id="311" r:id="rId22"/>
    <p:sldId id="332" r:id="rId23"/>
    <p:sldId id="334" r:id="rId24"/>
    <p:sldId id="446" r:id="rId25"/>
    <p:sldId id="584" r:id="rId26"/>
    <p:sldId id="561" r:id="rId27"/>
    <p:sldId id="482" r:id="rId28"/>
    <p:sldId id="484" r:id="rId29"/>
    <p:sldId id="485" r:id="rId30"/>
    <p:sldId id="486" r:id="rId31"/>
    <p:sldId id="448" r:id="rId32"/>
    <p:sldId id="466" r:id="rId33"/>
    <p:sldId id="272" r:id="rId34"/>
    <p:sldId id="504" r:id="rId35"/>
    <p:sldId id="258"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4353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22"/>
  </p:normalViewPr>
  <p:slideViewPr>
    <p:cSldViewPr snapToGrid="0" snapToObjects="1">
      <p:cViewPr varScale="1">
        <p:scale>
          <a:sx n="113" d="100"/>
          <a:sy n="113"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96.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5EA9C-39F5-B846-A75D-B03F22463956}"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54503-7CC8-8941-9FF1-A9082617F1E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s.design/f/rGx85R?p=xj9Uvh3MdF"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从支持的文档类型来看，金山文档支持的文件格式是最多的，腾讯文档最少；石墨文档不支持</a:t>
            </a:r>
            <a:r>
              <a:rPr lang="en-US" altLang="zh-CN"/>
              <a:t>PPT</a:t>
            </a:r>
            <a:r>
              <a:rPr lang="zh-CN" altLang="en-US"/>
              <a:t>文件的导入，产品能力上略有缺失；并且金山文档支持所有类型文件的导入，融合了云盘的功能，不过支持编辑的只有</a:t>
            </a:r>
            <a:r>
              <a:rPr lang="en-US" altLang="zh-CN"/>
              <a:t>word / excel / ppt </a:t>
            </a:r>
            <a:r>
              <a:rPr lang="zh-CN" altLang="en-US"/>
              <a:t>格式，并且储存大小有限制，需开通会员。</a:t>
            </a:r>
            <a:endParaRPr lang="zh-CN" altLang="en-US"/>
          </a:p>
          <a:p>
            <a:r>
              <a:rPr lang="zh-CN" altLang="en-US"/>
              <a:t>模板丰富度金山文档最高，这也和</a:t>
            </a:r>
            <a:r>
              <a:rPr lang="en-US" altLang="zh-CN"/>
              <a:t>WPS</a:t>
            </a:r>
            <a:r>
              <a:rPr lang="zh-CN" altLang="en-US"/>
              <a:t>在办公领域耕耘多年的积累有关，收费模板本就是</a:t>
            </a:r>
            <a:r>
              <a:rPr lang="en-US" altLang="zh-CN"/>
              <a:t>PC</a:t>
            </a:r>
            <a:r>
              <a:rPr lang="zh-CN" altLang="en-US"/>
              <a:t>端的</a:t>
            </a:r>
            <a:r>
              <a:rPr lang="en-US" altLang="zh-CN"/>
              <a:t>WPS</a:t>
            </a:r>
            <a:r>
              <a:rPr lang="zh-CN" altLang="en-US"/>
              <a:t>盈利方式之一；石墨文档提供的模板则较少，只有寥寥几个，并且模板的质量都不高；腾讯文档的模板主要是来源于专业人士或者网站的上传，前期为邀请制，后期可能会开放入驻申请，提高模板的丰富度，也可能以此作为一个收费项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综合比较了四个文档的编辑功能，可以发现在基础的编辑功能上，金山文档的功能最全面，基本复刻了办公三件套（</a:t>
            </a:r>
            <a:r>
              <a:rPr lang="en-US" altLang="zh-CN"/>
              <a:t>word</a:t>
            </a:r>
            <a:r>
              <a:rPr lang="zh-CN" altLang="en-US"/>
              <a:t>、</a:t>
            </a:r>
            <a:r>
              <a:rPr lang="en-US" altLang="zh-CN"/>
              <a:t>excel</a:t>
            </a:r>
            <a:r>
              <a:rPr lang="zh-CN" altLang="en-US"/>
              <a:t>、</a:t>
            </a:r>
            <a:r>
              <a:rPr lang="en-US" altLang="zh-CN"/>
              <a:t>ppt</a:t>
            </a:r>
            <a:r>
              <a:rPr lang="zh-CN" altLang="en-US"/>
              <a:t>）的大部分功能；腾讯文档功能次之；石墨文档则仅支持对文档内容基本的增删改、样式调整。
在功能的拓展上，金山文档的优势比较明显，在已有</a:t>
            </a:r>
            <a:r>
              <a:rPr lang="en-US" altLang="zh-CN"/>
              <a:t>WPS</a:t>
            </a:r>
            <a:r>
              <a:rPr lang="zh-CN" altLang="en-US"/>
              <a:t>对于文档能力的沉淀下，金山文档对于相关功能开发相信也是轻车熟路。</a:t>
            </a:r>
            <a:endParaRPr lang="zh-CN" altLang="en-US"/>
          </a:p>
          <a:p>
            <a:r>
              <a:rPr lang="zh-CN" altLang="en-US"/>
              <a:t>在文字的编辑中，石墨文档与腾讯文档均引入了智能翻译功能，对实际使用过程是一个不错的体验提升。腾讯还加入了智能纠错、表格加入了智能分列功能，大胆猜测一下，未来腾讯会基于人工智能在文档上退出更多的玩法，这也是互联网头部公司在技术上的天然优势。
多人编辑：坐拥</a:t>
            </a:r>
            <a:r>
              <a:rPr lang="en-US" altLang="zh-CN"/>
              <a:t>QQ</a:t>
            </a:r>
            <a:r>
              <a:rPr lang="zh-CN" altLang="en-US"/>
              <a:t>、微信两大社交产品，腾讯文档在分享上的操作性更高。在腾讯文档内，可根据当前登录的账号属性，直接拉通账号的</a:t>
            </a:r>
            <a:r>
              <a:rPr lang="en-US" altLang="zh-CN"/>
              <a:t>QQ or </a:t>
            </a:r>
            <a:r>
              <a:rPr lang="zh-CN" altLang="en-US"/>
              <a:t>微信社交关系，分享时直达对应的好友，减少了操作链条，降低了误操作率。在权限设置上，增加了对查看者下载、导出、打印的限制。通过这些限制，可以在一定程度上避免文档资料外泄。</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业务&amp;应用场景 存在弊端 改进</a:t>
            </a:r>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原型：</a:t>
            </a:r>
            <a:r>
              <a:rPr lang="en-US" altLang="zh-CN" dirty="0">
                <a:hlinkClick r:id="rId3"/>
              </a:rPr>
              <a:t>https://js.design/f/rGx85R?p</a:t>
            </a:r>
            <a:r>
              <a:rPr lang="zh-CN" altLang="en-US" dirty="0">
                <a:hlinkClick r:id="rId3"/>
              </a:rPr>
              <a:t>=</a:t>
            </a:r>
            <a:r>
              <a:rPr lang="en-US" altLang="zh-CN" dirty="0">
                <a:hlinkClick r:id="rId3"/>
              </a:rPr>
              <a:t>xj9Uvh3MdF</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核心功能（协作能力和基础的文档管理能力、编辑能力）上线，</a:t>
            </a:r>
            <a:r>
              <a:rPr lang="en-US" altLang="zh-CN"/>
              <a:t>mvp</a:t>
            </a:r>
            <a:r>
              <a:rPr lang="zh-CN" altLang="en-US"/>
              <a:t>版本试用-拓展编辑能力，加密功能正式上线-文档层级管理能力上线-手机端进一步适配-开放付费模式</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业务&amp;应用场景 存在弊端 改进</a:t>
            </a:r>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hasCustomPrompt="1"/>
          </p:nvPr>
        </p:nvSpPr>
        <p:spPr>
          <a:xfrm>
            <a:off x="0" y="0"/>
            <a:ext cx="4272030" cy="6858000"/>
          </a:xfrm>
          <a:prstGeom prst="rect">
            <a:avLst/>
          </a:prstGeom>
          <a:effectLst/>
        </p:spPr>
        <p:txBody>
          <a:bodyPr>
            <a:normAutofit/>
          </a:bodyPr>
          <a:lstStyle>
            <a:lvl1pPr marL="0" indent="0">
              <a:buNone/>
              <a:defRPr sz="1300">
                <a:ln>
                  <a:noFill/>
                </a:ln>
                <a:solidFill>
                  <a:schemeClr val="bg1">
                    <a:lumMod val="85000"/>
                  </a:schemeClr>
                </a:solidFill>
              </a:defRPr>
            </a:lvl1pPr>
          </a:lstStyle>
          <a:p>
            <a:r>
              <a:rPr lang="en-US"/>
              <a:t>Drag picture to placeholder or click icon to add</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General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effectLst/>
        </p:spPr>
        <p:txBody>
          <a:bodyPr>
            <a:normAutofit/>
          </a:bodyPr>
          <a:lstStyle>
            <a:lvl1pPr marL="0" indent="0">
              <a:buNone/>
              <a:defRPr sz="2100">
                <a:ln>
                  <a:noFill/>
                </a:ln>
                <a:solidFill>
                  <a:schemeClr val="bg1">
                    <a:lumMod val="85000"/>
                  </a:schemeClr>
                </a:solidFill>
                <a:latin typeface="Lato Light" panose="020F0502020204030203" charset="0"/>
                <a:ea typeface="Lato Light" panose="020F0502020204030203" charset="0"/>
                <a:cs typeface="Lato Light" panose="020F0502020204030203" charset="0"/>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custDataLst>
              <p:tags r:id="rId4"/>
            </p:custDataLst>
          </p:nvPr>
        </p:nvSpPr>
        <p:spPr/>
        <p:txBody>
          <a:bodyPr/>
          <a:lstStyle/>
          <a:p>
            <a:fld id="{74AA59AA-908C-4889-9E40-EAE70D2A96A0}"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custDataLst>
              <p:tags r:id="rId3"/>
            </p:custDataLst>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4AA59AA-908C-4889-9E40-EAE70D2A96A0}"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custDataLst>
              <p:tags r:id="rId4"/>
            </p:custDataLst>
          </p:nvPr>
        </p:nvSpPr>
        <p:spPr/>
        <p:txBody>
          <a:bodyPr/>
          <a:lstStyle/>
          <a:p>
            <a:fld id="{74AA59AA-908C-4889-9E40-EAE70D2A96A0}"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custDataLst>
              <p:tags r:id="rId3"/>
            </p:custDataLst>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custDataLst>
              <p:tags r:id="rId4"/>
            </p:custDataLst>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4AA59AA-908C-4889-9E40-EAE70D2A96A0}"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custDataLst>
              <p:tags r:id="rId4"/>
            </p:custDataLst>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custDataLst>
              <p:tags r:id="rId6"/>
            </p:custDataLst>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4AA59AA-908C-4889-9E40-EAE70D2A96A0}"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4AA59AA-908C-4889-9E40-EAE70D2A96A0}"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4AA59AA-908C-4889-9E40-EAE70D2A96A0}"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custDataLst>
              <p:tags r:id="rId3"/>
            </p:custDataLst>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custDataLst>
              <p:tags r:id="rId4"/>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74AA59AA-908C-4889-9E40-EAE70D2A96A0}"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custDataLst>
              <p:tags r:id="rId4"/>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74AA59AA-908C-4889-9E40-EAE70D2A96A0}"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custDataLst>
              <p:tags r:id="rId3"/>
            </p:custDataLst>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4AA59AA-908C-4889-9E40-EAE70D2A96A0}"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custDataLst>
              <p:tags r:id="rId3"/>
            </p:custDataLst>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4AA59AA-908C-4889-9E40-EAE70D2A96A0}"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CEE1FEE7-9817-4084-AA1C-0E29D89A438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8" Type="http://schemas.openxmlformats.org/officeDocument/2006/relationships/theme" Target="../theme/theme2.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CFEDB-804C-9249-87AB-F8162CDD6F1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A59AA-908C-4889-9E40-EAE70D2A96A0}"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1FEE7-9817-4084-AA1C-0E29D89A4387}"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image" Target="../media/image26.pn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image" Target="../media/image4.jpe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hyperlink" Target="https://js.design/f/rGx85R?p=xj9Uvh3MdF"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microsoft.com/office/2007/relationships/hdphoto" Target="../media/image7.wdp"/><Relationship Id="rId3" Type="http://schemas.openxmlformats.org/officeDocument/2006/relationships/image" Target="../media/image6.png"/><Relationship Id="rId20" Type="http://schemas.openxmlformats.org/officeDocument/2006/relationships/slideLayout" Target="../slideLayouts/slideLayout22.xml"/><Relationship Id="rId2" Type="http://schemas.openxmlformats.org/officeDocument/2006/relationships/tags" Target="../tags/tag77.xml"/><Relationship Id="rId19" Type="http://schemas.openxmlformats.org/officeDocument/2006/relationships/tags" Target="../tags/tag9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0"/>
            <a:ext cx="6880485" cy="6880485"/>
          </a:xfrm>
          <a:prstGeom prst="r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8" name="任意多边形 7"/>
          <p:cNvSpPr/>
          <p:nvPr/>
        </p:nvSpPr>
        <p:spPr>
          <a:xfrm rot="5400000" flipV="1">
            <a:off x="1602826" y="0"/>
            <a:ext cx="3508588" cy="350858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10" name="任意多边形 9"/>
          <p:cNvSpPr/>
          <p:nvPr/>
        </p:nvSpPr>
        <p:spPr>
          <a:xfrm rot="16200000">
            <a:off x="8183431" y="2846595"/>
            <a:ext cx="3974380" cy="404275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9" name="文本框 8"/>
          <p:cNvSpPr txBox="1"/>
          <p:nvPr/>
        </p:nvSpPr>
        <p:spPr>
          <a:xfrm>
            <a:off x="4983560" y="2186464"/>
            <a:ext cx="6230619" cy="1322070"/>
          </a:xfrm>
          <a:prstGeom prst="rect">
            <a:avLst/>
          </a:prstGeom>
          <a:noFill/>
        </p:spPr>
        <p:txBody>
          <a:bodyPr wrap="square" rtlCol="0">
            <a:spAutoFit/>
          </a:bodyPr>
          <a:lstStyle/>
          <a:p>
            <a:pPr algn="ctr"/>
            <a:r>
              <a:rPr kumimoji="1" lang="en-US" altLang="zh-CN" sz="4000" dirty="0">
                <a:solidFill>
                  <a:schemeClr val="bg1">
                    <a:lumMod val="50000"/>
                  </a:schemeClr>
                </a:solidFill>
                <a:latin typeface="微软雅黑" panose="020B0503020204020204" pitchFamily="34" charset="-122"/>
                <a:ea typeface="微软雅黑" panose="020B0503020204020204" pitchFamily="34" charset="-122"/>
                <a:cs typeface="Yuanti SC" charset="-122"/>
              </a:rPr>
              <a:t>Chord</a:t>
            </a:r>
            <a:r>
              <a:rPr kumimoji="1" lang="zh-CN" altLang="en-US" sz="4000" dirty="0">
                <a:solidFill>
                  <a:schemeClr val="bg1">
                    <a:lumMod val="50000"/>
                  </a:schemeClr>
                </a:solidFill>
                <a:latin typeface="微软雅黑" panose="020B0503020204020204" pitchFamily="34" charset="-122"/>
                <a:ea typeface="微软雅黑" panose="020B0503020204020204" pitchFamily="34" charset="-122"/>
                <a:cs typeface="Yuanti SC" charset="-122"/>
              </a:rPr>
              <a:t> </a:t>
            </a:r>
            <a:endParaRPr kumimoji="1" lang="zh-CN" altLang="en-US" sz="4000" dirty="0">
              <a:solidFill>
                <a:schemeClr val="bg1">
                  <a:lumMod val="50000"/>
                </a:schemeClr>
              </a:solidFill>
              <a:latin typeface="微软雅黑" panose="020B0503020204020204" pitchFamily="34" charset="-122"/>
              <a:ea typeface="微软雅黑" panose="020B0503020204020204" pitchFamily="34" charset="-122"/>
              <a:cs typeface="Yuanti SC" charset="-122"/>
            </a:endParaRPr>
          </a:p>
          <a:p>
            <a:pPr algn="r"/>
            <a:r>
              <a:rPr kumimoji="1" lang="zh-CN" altLang="en-US" sz="4000" dirty="0">
                <a:solidFill>
                  <a:schemeClr val="bg1">
                    <a:lumMod val="50000"/>
                  </a:schemeClr>
                </a:solidFill>
                <a:latin typeface="微软雅黑" panose="020B0503020204020204" pitchFamily="34" charset="-122"/>
                <a:ea typeface="微软雅黑" panose="020B0503020204020204" pitchFamily="34" charset="-122"/>
                <a:cs typeface="Yuanti SC" charset="-122"/>
              </a:rPr>
              <a:t>智能协作移动端产品介绍</a:t>
            </a:r>
            <a:endParaRPr kumimoji="1" lang="zh-CN" altLang="en-US" sz="4000" dirty="0">
              <a:solidFill>
                <a:schemeClr val="bg1">
                  <a:lumMod val="50000"/>
                </a:schemeClr>
              </a:solidFill>
              <a:latin typeface="微软雅黑" panose="020B0503020204020204" pitchFamily="34" charset="-122"/>
              <a:ea typeface="微软雅黑" panose="020B0503020204020204" pitchFamily="34" charset="-122"/>
              <a:cs typeface="Yuanti SC" charset="-122"/>
            </a:endParaRPr>
          </a:p>
        </p:txBody>
      </p:sp>
      <p:sp>
        <p:nvSpPr>
          <p:cNvPr id="16" name="文本框 15"/>
          <p:cNvSpPr txBox="1"/>
          <p:nvPr/>
        </p:nvSpPr>
        <p:spPr>
          <a:xfrm>
            <a:off x="5997728" y="1569482"/>
            <a:ext cx="5216412" cy="368300"/>
          </a:xfrm>
          <a:prstGeom prst="rect">
            <a:avLst/>
          </a:prstGeom>
          <a:noFill/>
        </p:spPr>
        <p:txBody>
          <a:bodyPr wrap="square" rtlCol="0">
            <a:spAutoFit/>
          </a:bodyPr>
          <a:lstStyle/>
          <a:p>
            <a:pPr algn="r"/>
            <a:r>
              <a:rPr kumimoji="1" lang="en-US" altLang="zh-CN" dirty="0">
                <a:solidFill>
                  <a:srgbClr val="43536A"/>
                </a:solidFill>
                <a:latin typeface="微软雅黑" panose="020B0503020204020204" pitchFamily="34" charset="-122"/>
                <a:ea typeface="微软雅黑" panose="020B0503020204020204" pitchFamily="34" charset="-122"/>
                <a:cs typeface="Yuanti SC" charset="-122"/>
              </a:rPr>
              <a:t>Chord App Introduction</a:t>
            </a:r>
            <a:r>
              <a:rPr kumimoji="1" lang="zh-CN" altLang="en-US" dirty="0">
                <a:solidFill>
                  <a:srgbClr val="43536A"/>
                </a:solidFill>
                <a:latin typeface="微软雅黑" panose="020B0503020204020204" pitchFamily="34" charset="-122"/>
                <a:ea typeface="微软雅黑" panose="020B0503020204020204" pitchFamily="34" charset="-122"/>
                <a:cs typeface="Yuanti SC" charset="-122"/>
              </a:rPr>
              <a:t> </a:t>
            </a:r>
            <a:r>
              <a:rPr kumimoji="1" lang="en-US" altLang="zh-CN" dirty="0">
                <a:solidFill>
                  <a:srgbClr val="43536A"/>
                </a:solidFill>
                <a:latin typeface="微软雅黑" panose="020B0503020204020204" pitchFamily="34" charset="-122"/>
                <a:ea typeface="微软雅黑" panose="020B0503020204020204" pitchFamily="34" charset="-122"/>
                <a:cs typeface="Yuanti SC" charset="-122"/>
              </a:rPr>
              <a:t>From</a:t>
            </a:r>
            <a:r>
              <a:rPr kumimoji="1" lang="zh-CN" altLang="en-US" dirty="0">
                <a:solidFill>
                  <a:srgbClr val="43536A"/>
                </a:solidFill>
                <a:latin typeface="微软雅黑" panose="020B0503020204020204" pitchFamily="34" charset="-122"/>
                <a:ea typeface="微软雅黑" panose="020B0503020204020204" pitchFamily="34" charset="-122"/>
                <a:cs typeface="Yuanti SC" charset="-122"/>
              </a:rPr>
              <a:t> 成功上岸 </a:t>
            </a:r>
            <a:endParaRPr kumimoji="1" lang="zh-CN" altLang="en-US" dirty="0">
              <a:solidFill>
                <a:srgbClr val="43536A"/>
              </a:solidFill>
              <a:latin typeface="微软雅黑" panose="020B0503020204020204" pitchFamily="34" charset="-122"/>
              <a:ea typeface="微软雅黑" panose="020B0503020204020204" pitchFamily="34" charset="-122"/>
              <a:cs typeface="Yuanti SC" charset="-122"/>
            </a:endParaRPr>
          </a:p>
        </p:txBody>
      </p:sp>
      <p:sp>
        <p:nvSpPr>
          <p:cNvPr id="18" name="文本框 17"/>
          <p:cNvSpPr txBox="1"/>
          <p:nvPr/>
        </p:nvSpPr>
        <p:spPr>
          <a:xfrm rot="2648766">
            <a:off x="515451" y="3790756"/>
            <a:ext cx="8552101" cy="829945"/>
          </a:xfrm>
          <a:prstGeom prst="rect">
            <a:avLst/>
          </a:prstGeom>
          <a:noFill/>
        </p:spPr>
        <p:txBody>
          <a:bodyPr wrap="square" rtlCol="0">
            <a:spAutoFit/>
          </a:bodyPr>
          <a:lstStyle/>
          <a:p>
            <a:r>
              <a:rPr kumimoji="1" lang="en-US" altLang="zh-CN" sz="4800" b="1" dirty="0">
                <a:solidFill>
                  <a:srgbClr val="43536A"/>
                </a:solidFill>
                <a:latin typeface="微软雅黑" panose="020B0503020204020204" pitchFamily="34" charset="-122"/>
                <a:ea typeface="微软雅黑" panose="020B0503020204020204" pitchFamily="34" charset="-122"/>
                <a:cs typeface="Yuanti SC" charset="-122"/>
              </a:rPr>
              <a:t>REPRORT POWERPOINT</a:t>
            </a:r>
            <a:endParaRPr kumimoji="1" lang="en-US" altLang="zh-CN" sz="1600" b="1" dirty="0">
              <a:solidFill>
                <a:srgbClr val="43536A"/>
              </a:solidFill>
              <a:latin typeface="微软雅黑" panose="020B0503020204020204" pitchFamily="34" charset="-122"/>
              <a:ea typeface="微软雅黑" panose="020B0503020204020204" pitchFamily="34" charset="-122"/>
              <a:cs typeface="Yuanti SC" charset="-122"/>
            </a:endParaRPr>
          </a:p>
        </p:txBody>
      </p:sp>
      <p:sp>
        <p:nvSpPr>
          <p:cNvPr id="19" name="文本框 18"/>
          <p:cNvSpPr txBox="1"/>
          <p:nvPr/>
        </p:nvSpPr>
        <p:spPr>
          <a:xfrm>
            <a:off x="5527935" y="3695708"/>
            <a:ext cx="5141868" cy="378460"/>
          </a:xfrm>
          <a:prstGeom prst="rect">
            <a:avLst/>
          </a:prstGeom>
          <a:noFill/>
        </p:spPr>
        <p:txBody>
          <a:bodyPr wrap="square" rtlCol="0">
            <a:spAutoFit/>
          </a:bodyPr>
          <a:lstStyle/>
          <a:p>
            <a:pPr algn="ctr"/>
            <a:r>
              <a:rPr kumimoji="1" lang="zh-CN" altLang="en-US" sz="1865" dirty="0" smtClean="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865" dirty="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汇报人</a:t>
            </a:r>
            <a:r>
              <a:rPr kumimoji="1" lang="zh-CN" altLang="en-US" sz="1865" dirty="0" smtClean="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：方琼、蒋一鸣、朱若晴</a:t>
            </a:r>
            <a:endParaRPr kumimoji="1" lang="zh-CN" altLang="en-US" sz="1865" dirty="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直角三角形 19"/>
          <p:cNvSpPr/>
          <p:nvPr/>
        </p:nvSpPr>
        <p:spPr>
          <a:xfrm flipH="1" flipV="1">
            <a:off x="10467834" y="9622"/>
            <a:ext cx="1724166" cy="1724166"/>
          </a:xfrm>
          <a:prstGeom prst="rtTriangle">
            <a:avLst/>
          </a:prstGeom>
          <a:solidFill>
            <a:srgbClr val="43536A"/>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nvSpPr>
        <p:spPr>
          <a:xfrm rot="8100000">
            <a:off x="1217075" y="3919718"/>
            <a:ext cx="5876563" cy="5876563"/>
          </a:xfrm>
          <a:prstGeom prst="rtTriangle">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2"/>
            </p:custDataLst>
          </p:nvPr>
        </p:nvSpPr>
        <p:spPr>
          <a:xfrm>
            <a:off x="7422075" y="3802540"/>
            <a:ext cx="2140568" cy="1106805"/>
          </a:xfrm>
          <a:prstGeom prst="rect">
            <a:avLst/>
          </a:prstGeom>
          <a:noFill/>
        </p:spPr>
        <p:txBody>
          <a:bodyPr wrap="square" rtlCol="0">
            <a:spAutoFit/>
          </a:bodyPr>
          <a:lstStyle/>
          <a:p>
            <a:pPr algn="ctr"/>
            <a:r>
              <a:rPr lang="en-US" altLang="zh-CN" sz="6600" dirty="0">
                <a:solidFill>
                  <a:prstClr val="white"/>
                </a:solidFill>
                <a:latin typeface="微软雅黑" panose="020B0503020204020204" pitchFamily="34" charset="-122"/>
                <a:ea typeface="微软雅黑" panose="020B0503020204020204" pitchFamily="34" charset="-122"/>
              </a:rPr>
              <a:t>03</a:t>
            </a:r>
            <a:endParaRPr lang="zh-CN" altLang="en-US" sz="6600" dirty="0">
              <a:solidFill>
                <a:prstClr val="white"/>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023380" y="451957"/>
            <a:ext cx="4012565" cy="829945"/>
          </a:xfrm>
          <a:prstGeom prst="rect">
            <a:avLst/>
          </a:prstGeom>
          <a:noFill/>
        </p:spPr>
        <p:txBody>
          <a:bodyPr wrap="none" rtlCol="0">
            <a:spAutoFit/>
          </a:bodyPr>
          <a:lstStyle/>
          <a:p>
            <a:pPr algn="ctr"/>
            <a:r>
              <a:rPr lang="en-US" altLang="zh-CN" sz="4800" dirty="0">
                <a:solidFill>
                  <a:srgbClr val="43536A"/>
                </a:solidFill>
                <a:latin typeface="微软雅黑" panose="020B0503020204020204" pitchFamily="34" charset="-122"/>
                <a:ea typeface="微软雅黑" panose="020B0503020204020204" pitchFamily="34" charset="-122"/>
              </a:rPr>
              <a:t>PART THREE</a:t>
            </a:r>
            <a:endParaRPr lang="zh-CN" altLang="en-US" sz="4800" dirty="0">
              <a:solidFill>
                <a:srgbClr val="43536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920905" y="1249214"/>
            <a:ext cx="3967565" cy="521970"/>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rPr>
              <a:t>场景分析</a:t>
            </a:r>
            <a:endPar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endParaRPr>
          </a:p>
        </p:txBody>
      </p:sp>
      <p:sp>
        <p:nvSpPr>
          <p:cNvPr id="14" name="矩形 13"/>
          <p:cNvSpPr>
            <a:spLocks noChangeArrowheads="1"/>
          </p:cNvSpPr>
          <p:nvPr/>
        </p:nvSpPr>
        <p:spPr bwMode="auto">
          <a:xfrm>
            <a:off x="5125438" y="1818906"/>
            <a:ext cx="2849470"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a:solidFill>
                  <a:schemeClr val="tx1"/>
                </a:solidFill>
              </a:rPr>
              <a:t>业务场景 应用场景 改进问题</a:t>
            </a: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7168056" y="1312477"/>
            <a:ext cx="4514193" cy="4514193"/>
          </a:xfrm>
          <a:prstGeom prst="diamond">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047660" y="2267221"/>
            <a:ext cx="1831081" cy="2444891"/>
            <a:chOff x="2047660" y="2267221"/>
            <a:chExt cx="1831081" cy="2444891"/>
          </a:xfrm>
        </p:grpSpPr>
        <p:sp>
          <p:nvSpPr>
            <p:cNvPr id="57" name="TextBox 76"/>
            <p:cNvSpPr txBox="1"/>
            <p:nvPr/>
          </p:nvSpPr>
          <p:spPr>
            <a:xfrm>
              <a:off x="2047660" y="2267221"/>
              <a:ext cx="1831081" cy="419855"/>
            </a:xfrm>
            <a:prstGeom prst="rect">
              <a:avLst/>
            </a:prstGeom>
            <a:solidFill>
              <a:srgbClr val="43536A"/>
            </a:solidFill>
          </p:spPr>
          <p:txBody>
            <a:bodyPr wrap="square" rtlCol="0">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无法用电脑办公</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9" name="TextBox 76"/>
            <p:cNvSpPr txBox="1"/>
            <p:nvPr/>
          </p:nvSpPr>
          <p:spPr>
            <a:xfrm>
              <a:off x="2047660" y="4343812"/>
              <a:ext cx="1596764" cy="368300"/>
            </a:xfrm>
            <a:prstGeom prst="rect">
              <a:avLst/>
            </a:prstGeom>
            <a:solidFill>
              <a:srgbClr val="43536A"/>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需求较为简单</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3" name="直角三角形 2"/>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flipV="1">
            <a:off x="1079821" y="-934602"/>
            <a:ext cx="1861541" cy="186154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473656" y="935515"/>
            <a:ext cx="4028135" cy="512445"/>
          </a:xfrm>
          <a:prstGeom prst="rect">
            <a:avLst/>
          </a:prstGeom>
          <a:noFill/>
        </p:spPr>
        <p:txBody>
          <a:bodyPr wrap="square" rtlCol="0" anchor="ctr">
            <a:spAutoFit/>
          </a:bodyPr>
          <a:lstStyle/>
          <a:p>
            <a:pPr algn="ct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业务&amp;应用场景</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Subtitle 2"/>
          <p:cNvSpPr txBox="1"/>
          <p:nvPr/>
        </p:nvSpPr>
        <p:spPr bwMode="auto">
          <a:xfrm>
            <a:off x="1951734" y="2773991"/>
            <a:ext cx="2750331" cy="8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外出的路上、没在公司</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家里</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办公桌前、忘带电脑、笔记本电脑没电等情况下，只能用手机办公。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14" name="Subtitle 2"/>
          <p:cNvSpPr txBox="1"/>
          <p:nvPr/>
        </p:nvSpPr>
        <p:spPr bwMode="auto">
          <a:xfrm>
            <a:off x="1993890" y="5061132"/>
            <a:ext cx="2750331" cy="102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需要编辑的内容较为简单、随手记笔记、灵感突发等情况下，手机端的编辑功能已经足够满足需求且较为方便，无需在电脑上编辑。</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rot="5400000">
            <a:off x="6586167" y="101211"/>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chemeClr val="bg1">
              <a:lumMod val="50000"/>
            </a:schemeClr>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5" name="Freeform 6"/>
          <p:cNvSpPr/>
          <p:nvPr/>
        </p:nvSpPr>
        <p:spPr bwMode="auto">
          <a:xfrm rot="5400000">
            <a:off x="6577846" y="1365873"/>
            <a:ext cx="1552883" cy="4842192"/>
          </a:xfrm>
          <a:custGeom>
            <a:avLst/>
            <a:gdLst>
              <a:gd name="T0" fmla="*/ 0 w 2480"/>
              <a:gd name="T1" fmla="*/ 234 h 873"/>
              <a:gd name="T2" fmla="*/ 0 w 2480"/>
              <a:gd name="T3" fmla="*/ 873 h 873"/>
              <a:gd name="T4" fmla="*/ 2480 w 2480"/>
              <a:gd name="T5" fmla="*/ 873 h 873"/>
              <a:gd name="T6" fmla="*/ 2480 w 2480"/>
              <a:gd name="T7" fmla="*/ 234 h 873"/>
              <a:gd name="T8" fmla="*/ 1226 w 2480"/>
              <a:gd name="T9" fmla="*/ 0 h 873"/>
              <a:gd name="T10" fmla="*/ 0 w 2480"/>
              <a:gd name="T11" fmla="*/ 234 h 873"/>
            </a:gdLst>
            <a:ahLst/>
            <a:cxnLst>
              <a:cxn ang="0">
                <a:pos x="T0" y="T1"/>
              </a:cxn>
              <a:cxn ang="0">
                <a:pos x="T2" y="T3"/>
              </a:cxn>
              <a:cxn ang="0">
                <a:pos x="T4" y="T5"/>
              </a:cxn>
              <a:cxn ang="0">
                <a:pos x="T6" y="T7"/>
              </a:cxn>
              <a:cxn ang="0">
                <a:pos x="T8" y="T9"/>
              </a:cxn>
              <a:cxn ang="0">
                <a:pos x="T10" y="T11"/>
              </a:cxn>
            </a:cxnLst>
            <a:rect l="0" t="0" r="r" b="b"/>
            <a:pathLst>
              <a:path w="2480" h="873">
                <a:moveTo>
                  <a:pt x="0" y="234"/>
                </a:moveTo>
                <a:lnTo>
                  <a:pt x="0" y="873"/>
                </a:lnTo>
                <a:lnTo>
                  <a:pt x="2480" y="873"/>
                </a:lnTo>
                <a:lnTo>
                  <a:pt x="2480" y="234"/>
                </a:lnTo>
                <a:lnTo>
                  <a:pt x="1226" y="0"/>
                </a:lnTo>
                <a:lnTo>
                  <a:pt x="0" y="234"/>
                </a:lnTo>
                <a:close/>
              </a:path>
            </a:pathLst>
          </a:custGeom>
          <a:solidFill>
            <a:srgbClr val="43536A"/>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6" name="Freeform 7"/>
          <p:cNvSpPr/>
          <p:nvPr/>
        </p:nvSpPr>
        <p:spPr bwMode="auto">
          <a:xfrm rot="5400000">
            <a:off x="6582022" y="2694963"/>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chemeClr val="bg1">
              <a:lumMod val="50000"/>
            </a:schemeClr>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srgbClr val="43536A"/>
              </a:solidFill>
            </a:endParaRPr>
          </a:p>
        </p:txBody>
      </p:sp>
      <p:sp>
        <p:nvSpPr>
          <p:cNvPr id="27" name="矩形 26"/>
          <p:cNvSpPr/>
          <p:nvPr/>
        </p:nvSpPr>
        <p:spPr>
          <a:xfrm>
            <a:off x="6007086" y="2331416"/>
            <a:ext cx="2431799" cy="434340"/>
          </a:xfrm>
          <a:prstGeom prst="rect">
            <a:avLst/>
          </a:prstGeom>
        </p:spPr>
        <p:txBody>
          <a:bodyPr wrap="square">
            <a:noAutofit/>
          </a:bodyPr>
          <a:lstStyle/>
          <a:p>
            <a:pPr defTabSz="1219200" eaLnBrk="0" fontAlgn="base" hangingPunct="0">
              <a:lnSpc>
                <a:spcPts val="1335"/>
              </a:lnSpc>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时尚中黑简体" charset="0"/>
              </a:rPr>
              <a:t>电脑办公无法渗透所有场景</a:t>
            </a:r>
            <a:endPar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时尚中黑简体" charset="0"/>
            </a:endParaRPr>
          </a:p>
        </p:txBody>
      </p:sp>
      <p:sp>
        <p:nvSpPr>
          <p:cNvPr id="28" name="矩形 27"/>
          <p:cNvSpPr/>
          <p:nvPr/>
        </p:nvSpPr>
        <p:spPr>
          <a:xfrm>
            <a:off x="6007086" y="3568645"/>
            <a:ext cx="2296616" cy="262255"/>
          </a:xfrm>
          <a:prstGeom prst="rect">
            <a:avLst/>
          </a:prstGeom>
        </p:spPr>
        <p:txBody>
          <a:bodyPr wrap="square">
            <a:spAutoFit/>
          </a:bodyPr>
          <a:lstStyle/>
          <a:p>
            <a:pPr defTabSz="1219200" eaLnBrk="0" fontAlgn="base" hangingPunct="0">
              <a:lnSpc>
                <a:spcPts val="1335"/>
              </a:lnSpc>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mn-ea"/>
              </a:rPr>
              <a:t>手机办公不够便捷</a:t>
            </a:r>
            <a:endPar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mn-ea"/>
            </a:endParaRPr>
          </a:p>
        </p:txBody>
      </p:sp>
      <p:sp>
        <p:nvSpPr>
          <p:cNvPr id="29" name="矩形 28"/>
          <p:cNvSpPr/>
          <p:nvPr/>
        </p:nvSpPr>
        <p:spPr>
          <a:xfrm>
            <a:off x="6007086" y="4907170"/>
            <a:ext cx="2648092" cy="434340"/>
          </a:xfrm>
          <a:prstGeom prst="rect">
            <a:avLst/>
          </a:prstGeom>
        </p:spPr>
        <p:txBody>
          <a:bodyPr wrap="square">
            <a:noAutofit/>
          </a:bodyPr>
          <a:lstStyle/>
          <a:p>
            <a:pPr defTabSz="1219200" eaLnBrk="0" fontAlgn="base" hangingPunct="0">
              <a:lnSpc>
                <a:spcPts val="1335"/>
              </a:lnSpc>
              <a:spcBef>
                <a:spcPct val="0"/>
              </a:spcBef>
              <a:spcAft>
                <a:spcPct val="0"/>
              </a:spcAft>
            </a:pPr>
            <a:r>
              <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mn-ea"/>
              </a:rPr>
              <a:t>简单的编辑协作没必要用电脑</a:t>
            </a:r>
            <a:endPar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mn-ea"/>
            </a:endParaRPr>
          </a:p>
        </p:txBody>
      </p:sp>
      <p:sp>
        <p:nvSpPr>
          <p:cNvPr id="35" name="文本框 34"/>
          <p:cNvSpPr txBox="1"/>
          <p:nvPr/>
        </p:nvSpPr>
        <p:spPr>
          <a:xfrm>
            <a:off x="605309" y="719394"/>
            <a:ext cx="4028135" cy="512445"/>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场景痛点&amp;解决措施</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Subtitle 2"/>
          <p:cNvSpPr txBox="1"/>
          <p:nvPr/>
        </p:nvSpPr>
        <p:spPr bwMode="auto">
          <a:xfrm>
            <a:off x="1264683" y="3077447"/>
            <a:ext cx="3258282" cy="110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rPr>
              <a:t>痛点</a:t>
            </a:r>
            <a:r>
              <a:rPr lang="en-US" altLang="zh-CN" sz="1400" b="1" dirty="0">
                <a:solidFill>
                  <a:srgbClr val="43536A"/>
                </a:solidFill>
                <a:latin typeface="微软雅黑" panose="020B0503020204020204" pitchFamily="34" charset="-122"/>
                <a:ea typeface="微软雅黑" panose="020B0503020204020204" pitchFamily="34" charset="-122"/>
                <a:cs typeface="Lantinghei SC Demibold" charset="-122"/>
              </a:rPr>
              <a:t>2</a:t>
            </a: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rPr>
              <a:t>：手机办公不够便捷</a:t>
            </a:r>
            <a:endPar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200" dirty="0">
                <a:solidFill>
                  <a:srgbClr val="43536A"/>
                </a:solidFill>
                <a:latin typeface="微软雅黑" panose="020B0503020204020204" pitchFamily="34" charset="-122"/>
                <a:ea typeface="微软雅黑" panose="020B0503020204020204" pitchFamily="34" charset="-122"/>
                <a:cs typeface="Open Sans Light" charset="0"/>
              </a:rPr>
              <a:t>根据手机端的操作习惯，设计对应的协作办公的功能，如：适配手机的操作界面、简化编辑功能、提供常用模板等</a:t>
            </a:r>
            <a:endParaRPr lang="en-US" altLang="zh-CN" sz="1200" dirty="0">
              <a:solidFill>
                <a:srgbClr val="43536A"/>
              </a:solidFill>
              <a:latin typeface="微软雅黑" panose="020B0503020204020204" pitchFamily="34" charset="-122"/>
              <a:ea typeface="微软雅黑" panose="020B0503020204020204" pitchFamily="34" charset="-122"/>
              <a:cs typeface="Open Sans Light" charset="0"/>
            </a:endParaRPr>
          </a:p>
        </p:txBody>
      </p:sp>
      <p:sp>
        <p:nvSpPr>
          <p:cNvPr id="37" name="Subtitle 2"/>
          <p:cNvSpPr txBox="1"/>
          <p:nvPr/>
        </p:nvSpPr>
        <p:spPr bwMode="auto">
          <a:xfrm>
            <a:off x="1264683" y="1883741"/>
            <a:ext cx="3258282" cy="88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sym typeface="时尚中黑简体" charset="0"/>
              </a:rPr>
              <a:t>痛点</a:t>
            </a:r>
            <a:r>
              <a:rPr lang="en-US" altLang="zh-CN" sz="1400" b="1" dirty="0">
                <a:solidFill>
                  <a:srgbClr val="43536A"/>
                </a:solidFill>
                <a:latin typeface="微软雅黑" panose="020B0503020204020204" pitchFamily="34" charset="-122"/>
                <a:ea typeface="微软雅黑" panose="020B0503020204020204" pitchFamily="34" charset="-122"/>
                <a:cs typeface="Lantinghei SC Demibold" charset="-122"/>
                <a:sym typeface="时尚中黑简体" charset="0"/>
              </a:rPr>
              <a:t>1</a:t>
            </a: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sym typeface="时尚中黑简体" charset="0"/>
              </a:rPr>
              <a:t>：电脑办公无法渗透所有场景</a:t>
            </a:r>
            <a:endPar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200" dirty="0">
                <a:solidFill>
                  <a:srgbClr val="43536A"/>
                </a:solidFill>
                <a:latin typeface="微软雅黑" panose="020B0503020204020204" pitchFamily="34" charset="-122"/>
                <a:ea typeface="微软雅黑" panose="020B0503020204020204" pitchFamily="34" charset="-122"/>
                <a:cs typeface="Open Sans Light" charset="0"/>
              </a:rPr>
              <a:t>针对用户没有办法用电脑的情况下，设计满足协作办公核心功能的手机端协作</a:t>
            </a:r>
            <a:r>
              <a:rPr lang="en-US" altLang="zh-CN" sz="1200" dirty="0">
                <a:solidFill>
                  <a:srgbClr val="43536A"/>
                </a:solidFill>
                <a:latin typeface="微软雅黑" panose="020B0503020204020204" pitchFamily="34" charset="-122"/>
                <a:ea typeface="微软雅黑" panose="020B0503020204020204" pitchFamily="34" charset="-122"/>
                <a:cs typeface="Open Sans Light" charset="0"/>
              </a:rPr>
              <a:t>app</a:t>
            </a:r>
            <a:endParaRPr lang="en-US" altLang="zh-CN" sz="1200" dirty="0">
              <a:solidFill>
                <a:srgbClr val="43536A"/>
              </a:solidFill>
              <a:latin typeface="微软雅黑" panose="020B0503020204020204" pitchFamily="34" charset="-122"/>
              <a:ea typeface="微软雅黑" panose="020B0503020204020204" pitchFamily="34" charset="-122"/>
              <a:cs typeface="Open Sans Light" charset="0"/>
            </a:endParaRPr>
          </a:p>
        </p:txBody>
      </p:sp>
      <p:sp>
        <p:nvSpPr>
          <p:cNvPr id="38" name="Subtitle 2"/>
          <p:cNvSpPr txBox="1"/>
          <p:nvPr/>
        </p:nvSpPr>
        <p:spPr bwMode="auto">
          <a:xfrm>
            <a:off x="1264683" y="4495869"/>
            <a:ext cx="3258282" cy="114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rPr>
              <a:t>痛点</a:t>
            </a:r>
            <a:r>
              <a:rPr lang="en-US" altLang="zh-CN" sz="1400" b="1" dirty="0">
                <a:solidFill>
                  <a:srgbClr val="43536A"/>
                </a:solidFill>
                <a:latin typeface="微软雅黑" panose="020B0503020204020204" pitchFamily="34" charset="-122"/>
                <a:ea typeface="微软雅黑" panose="020B0503020204020204" pitchFamily="34" charset="-122"/>
                <a:cs typeface="Lantinghei SC Demibold" charset="-122"/>
              </a:rPr>
              <a:t>3</a:t>
            </a:r>
            <a:r>
              <a:rPr lang="zh-CN" altLang="en-US" sz="1400" b="1" dirty="0">
                <a:solidFill>
                  <a:srgbClr val="43536A"/>
                </a:solidFill>
                <a:latin typeface="微软雅黑" panose="020B0503020204020204" pitchFamily="34" charset="-122"/>
                <a:ea typeface="微软雅黑" panose="020B0503020204020204" pitchFamily="34" charset="-122"/>
                <a:cs typeface="Lantinghei SC Demibold" charset="-122"/>
              </a:rPr>
              <a:t>：简单的编辑协作没必要用电脑</a:t>
            </a:r>
            <a:endParaRPr lang="zh-CN" altLang="en-US" sz="1400" dirty="0">
              <a:solidFill>
                <a:srgbClr val="43536A"/>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200" dirty="0">
                <a:solidFill>
                  <a:srgbClr val="43536A"/>
                </a:solidFill>
                <a:latin typeface="微软雅黑" panose="020B0503020204020204" pitchFamily="34" charset="-122"/>
                <a:ea typeface="微软雅黑" panose="020B0503020204020204" pitchFamily="34" charset="-122"/>
                <a:cs typeface="Open Sans Light" charset="0"/>
              </a:rPr>
              <a:t>针对“便签”、“灵感记录”、“快速笔记”等诉求设计简单轻便的“随手记”功能</a:t>
            </a:r>
            <a:endParaRPr lang="en-US" altLang="zh-CN" sz="1200" dirty="0">
              <a:solidFill>
                <a:srgbClr val="43536A"/>
              </a:solidFill>
              <a:latin typeface="微软雅黑" panose="020B0503020204020204" pitchFamily="34" charset="-122"/>
              <a:ea typeface="微软雅黑" panose="020B0503020204020204" pitchFamily="34" charset="-122"/>
              <a:cs typeface="Open Sans Light" charset="0"/>
            </a:endParaRPr>
          </a:p>
        </p:txBody>
      </p:sp>
      <p:pic>
        <p:nvPicPr>
          <p:cNvPr id="2" name="图片 1" descr="upload_post_object_v2_36454066"/>
          <p:cNvPicPr>
            <a:picLocks noChangeAspect="1"/>
          </p:cNvPicPr>
          <p:nvPr/>
        </p:nvPicPr>
        <p:blipFill>
          <a:blip r:embed="rId1"/>
          <a:stretch>
            <a:fillRect/>
          </a:stretch>
        </p:blipFill>
        <p:spPr>
          <a:xfrm>
            <a:off x="5342345" y="2208459"/>
            <a:ext cx="509154" cy="509154"/>
          </a:xfrm>
          <a:prstGeom prst="rect">
            <a:avLst/>
          </a:prstGeom>
        </p:spPr>
      </p:pic>
      <p:pic>
        <p:nvPicPr>
          <p:cNvPr id="3" name="图片 2" descr="upload_post_object_v2_1378100125"/>
          <p:cNvPicPr>
            <a:picLocks noChangeAspect="1"/>
          </p:cNvPicPr>
          <p:nvPr/>
        </p:nvPicPr>
        <p:blipFill>
          <a:blip r:embed="rId2"/>
          <a:stretch>
            <a:fillRect/>
          </a:stretch>
        </p:blipFill>
        <p:spPr>
          <a:xfrm>
            <a:off x="5263353" y="3407290"/>
            <a:ext cx="687181" cy="687181"/>
          </a:xfrm>
          <a:prstGeom prst="rect">
            <a:avLst/>
          </a:prstGeom>
        </p:spPr>
      </p:pic>
      <p:pic>
        <p:nvPicPr>
          <p:cNvPr id="7" name="图片 6" descr="upload_post_object_v2_475342510"/>
          <p:cNvPicPr>
            <a:picLocks noChangeAspect="1"/>
          </p:cNvPicPr>
          <p:nvPr/>
        </p:nvPicPr>
        <p:blipFill>
          <a:blip r:embed="rId3"/>
          <a:stretch>
            <a:fillRect/>
          </a:stretch>
        </p:blipFill>
        <p:spPr>
          <a:xfrm>
            <a:off x="5351358" y="4792105"/>
            <a:ext cx="530008" cy="5300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nvSpPr>
        <p:spPr>
          <a:xfrm rot="8100000">
            <a:off x="1217075" y="3919718"/>
            <a:ext cx="5876563" cy="5876563"/>
          </a:xfrm>
          <a:prstGeom prst="rtTriangle">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rgbClr val="43536A"/>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2"/>
            </p:custDataLst>
          </p:nvPr>
        </p:nvSpPr>
        <p:spPr>
          <a:xfrm>
            <a:off x="7422075" y="3802540"/>
            <a:ext cx="2140568" cy="1106805"/>
          </a:xfrm>
          <a:prstGeom prst="rect">
            <a:avLst/>
          </a:prstGeom>
          <a:noFill/>
        </p:spPr>
        <p:txBody>
          <a:bodyPr wrap="square" rtlCol="0">
            <a:spAutoFit/>
          </a:bodyPr>
          <a:lstStyle/>
          <a:p>
            <a:pPr algn="ctr"/>
            <a:r>
              <a:rPr lang="en-US" altLang="zh-CN" sz="6600" dirty="0">
                <a:solidFill>
                  <a:prstClr val="white"/>
                </a:solidFill>
                <a:latin typeface="微软雅黑" panose="020B0503020204020204" pitchFamily="34" charset="-122"/>
                <a:ea typeface="微软雅黑" panose="020B0503020204020204" pitchFamily="34" charset="-122"/>
              </a:rPr>
              <a:t>04</a:t>
            </a:r>
            <a:endParaRPr lang="zh-CN" altLang="en-US" sz="6600" dirty="0">
              <a:solidFill>
                <a:prstClr val="white"/>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180860" y="451957"/>
            <a:ext cx="3697605" cy="829945"/>
          </a:xfrm>
          <a:prstGeom prst="rect">
            <a:avLst/>
          </a:prstGeom>
          <a:noFill/>
        </p:spPr>
        <p:txBody>
          <a:bodyPr wrap="none" rtlCol="0">
            <a:spAutoFit/>
          </a:bodyPr>
          <a:lstStyle/>
          <a:p>
            <a:pPr algn="ctr"/>
            <a:r>
              <a:rPr lang="en-US" altLang="zh-CN" sz="4800" dirty="0">
                <a:solidFill>
                  <a:schemeClr val="bg1"/>
                </a:solidFill>
                <a:latin typeface="微软雅黑" panose="020B0503020204020204" pitchFamily="34" charset="-122"/>
                <a:ea typeface="微软雅黑" panose="020B0503020204020204" pitchFamily="34" charset="-122"/>
              </a:rPr>
              <a:t>PART FOUR</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854565" y="1234736"/>
            <a:ext cx="3967565" cy="521970"/>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a:solidFill>
                  <a:schemeClr val="bg1"/>
                </a:solidFill>
                <a:latin typeface="微软雅黑" panose="020B0503020204020204" pitchFamily="34" charset="-122"/>
                <a:ea typeface="微软雅黑" panose="020B0503020204020204" pitchFamily="34" charset="-122"/>
                <a:cs typeface="Yuanti SC" charset="-122"/>
              </a:rPr>
              <a:t>竞品分析</a:t>
            </a:r>
            <a:endParaRPr kumimoji="1" lang="zh-CN" altLang="en-US" sz="2800" dirty="0">
              <a:solidFill>
                <a:schemeClr val="bg1"/>
              </a:solidFill>
              <a:latin typeface="微软雅黑" panose="020B0503020204020204" pitchFamily="34" charset="-122"/>
              <a:ea typeface="微软雅黑" panose="020B0503020204020204" pitchFamily="34" charset="-122"/>
              <a:cs typeface="Yuanti SC" charset="-122"/>
            </a:endParaRPr>
          </a:p>
        </p:txBody>
      </p:sp>
      <p:sp>
        <p:nvSpPr>
          <p:cNvPr id="12" name="矩形 11"/>
          <p:cNvSpPr>
            <a:spLocks noChangeArrowheads="1"/>
          </p:cNvSpPr>
          <p:nvPr/>
        </p:nvSpPr>
        <p:spPr bwMode="auto">
          <a:xfrm>
            <a:off x="5226507" y="1833274"/>
            <a:ext cx="2635631"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cs typeface="Yuanti SC" charset="-122"/>
                <a:sym typeface="Arial" panose="020B0604020202020204" pitchFamily="34" charset="0"/>
              </a:rPr>
              <a:t>同等竞品 产出分析</a:t>
            </a:r>
            <a:endParaRPr lang="en-US" altLang="zh-CN" sz="1400" dirty="0">
              <a:solidFill>
                <a:schemeClr val="bg1"/>
              </a:solidFill>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p:nvPr/>
        </p:nvGraphicFramePr>
        <p:xfrm>
          <a:off x="2078323" y="930171"/>
          <a:ext cx="9293225" cy="5378450"/>
        </p:xfrm>
        <a:graphic>
          <a:graphicData uri="http://schemas.openxmlformats.org/drawingml/2006/table">
            <a:tbl>
              <a:tblPr/>
              <a:tblGrid>
                <a:gridCol w="1858645"/>
                <a:gridCol w="1858645"/>
                <a:gridCol w="1789430"/>
                <a:gridCol w="1927860"/>
                <a:gridCol w="1858645"/>
              </a:tblGrid>
              <a:tr h="836930">
                <a:tc>
                  <a:txBody>
                    <a:bodyPr/>
                    <a:p>
                      <a:pPr indent="0">
                        <a:buNone/>
                      </a:pPr>
                      <a:endParaRPr lang="zh-CN" altLang="en-US" sz="1600"/>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600" b="1">
                          <a:solidFill>
                            <a:srgbClr val="000000"/>
                          </a:solidFill>
                        </a:rPr>
                        <a:t>语雀</a:t>
                      </a:r>
                      <a:endParaRPr lang="zh-CN" altLang="en-US" sz="1600"/>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600" b="1">
                          <a:solidFill>
                            <a:srgbClr val="000000"/>
                          </a:solidFill>
                        </a:rPr>
                        <a:t>石墨文档</a:t>
                      </a:r>
                      <a:endParaRPr lang="zh-CN" altLang="en-US" sz="1600"/>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600" b="1">
                          <a:solidFill>
                            <a:srgbClr val="000000"/>
                          </a:solidFill>
                        </a:rPr>
                        <a:t>腾讯文档</a:t>
                      </a:r>
                      <a:endParaRPr lang="zh-CN" altLang="en-US" sz="1600"/>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600" b="1">
                          <a:solidFill>
                            <a:srgbClr val="000000"/>
                          </a:solidFill>
                        </a:rPr>
                        <a:t>金山文档</a:t>
                      </a:r>
                      <a:endParaRPr lang="zh-CN" altLang="en-US" sz="1600"/>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71170">
                <a:tc>
                  <a:txBody>
                    <a:bodyPr/>
                    <a:p>
                      <a:pPr indent="0" algn="ctr">
                        <a:buNone/>
                      </a:pPr>
                      <a:r>
                        <a:rPr lang="zh-CN" sz="1400" b="1">
                          <a:solidFill>
                            <a:srgbClr val="FFFFFF"/>
                          </a:solidFill>
                          <a:ea typeface="微软雅黑" panose="020B0503020204020204" pitchFamily="34" charset="-122"/>
                        </a:rPr>
                        <a:t>公司</a:t>
                      </a:r>
                      <a:endParaRPr lang="zh-CN" altLang="en-US" sz="14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蚂蚁金服</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武汉初心科技有限公司</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腾讯</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金山办公</a:t>
                      </a:r>
                      <a:endParaRPr lang="zh-CN" altLang="en-US" sz="12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r>
              <a:tr h="489585">
                <a:tc>
                  <a:txBody>
                    <a:bodyPr/>
                    <a:p>
                      <a:pPr indent="0" algn="ctr">
                        <a:buNone/>
                      </a:pPr>
                      <a:r>
                        <a:rPr lang="en-US" sz="1400" b="1">
                          <a:solidFill>
                            <a:srgbClr val="FFFFFF"/>
                          </a:solidFill>
                          <a:latin typeface="微软雅黑" panose="020B0503020204020204" pitchFamily="34" charset="-122"/>
                        </a:rPr>
                        <a:t>Slogan</a:t>
                      </a:r>
                      <a:endParaRPr lang="zh-CN" altLang="en-US" sz="1400" b="1">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构建你的数字花园</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全新一代云端</a:t>
                      </a:r>
                      <a:r>
                        <a:rPr lang="en-US" sz="1200">
                          <a:solidFill>
                            <a:srgbClr val="FFFFFF"/>
                          </a:solidFill>
                          <a:latin typeface="微软雅黑" panose="020B0503020204020204" pitchFamily="34" charset="-122"/>
                        </a:rPr>
                        <a:t>office</a:t>
                      </a:r>
                      <a:r>
                        <a:rPr lang="zh-CN" sz="1200">
                          <a:solidFill>
                            <a:srgbClr val="FFFFFF"/>
                          </a:solidFill>
                          <a:ea typeface="微软雅黑" panose="020B0503020204020204" pitchFamily="34" charset="-122"/>
                        </a:rPr>
                        <a:t>，面向未来的办公软件</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让协作更高效，创作更轻松</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一起办公才高效</a:t>
                      </a:r>
                      <a:endParaRPr lang="zh-CN" altLang="en-US" sz="12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r>
              <a:tr h="1151255">
                <a:tc>
                  <a:txBody>
                    <a:bodyPr/>
                    <a:p>
                      <a:pPr indent="0" algn="ctr">
                        <a:buNone/>
                      </a:pPr>
                      <a:r>
                        <a:rPr lang="zh-CN" sz="1400" b="1">
                          <a:solidFill>
                            <a:srgbClr val="FFFFFF"/>
                          </a:solidFill>
                          <a:ea typeface="微软雅黑" panose="020B0503020204020204" pitchFamily="34" charset="-122"/>
                        </a:rPr>
                        <a:t>团队优势</a:t>
                      </a:r>
                      <a:r>
                        <a:rPr lang="en-US" sz="1400" b="1">
                          <a:solidFill>
                            <a:srgbClr val="FFFFFF"/>
                          </a:solidFill>
                          <a:latin typeface="微软雅黑" panose="020B0503020204020204" pitchFamily="34" charset="-122"/>
                        </a:rPr>
                        <a:t>/</a:t>
                      </a:r>
                      <a:endParaRPr lang="zh-CN" altLang="en-US" sz="1400">
                        <a:solidFill>
                          <a:srgbClr val="FFFFFF"/>
                        </a:solidFill>
                      </a:endParaRPr>
                    </a:p>
                    <a:p>
                      <a:pPr indent="0" algn="ctr">
                        <a:buNone/>
                      </a:pPr>
                      <a:r>
                        <a:rPr lang="zh-CN" sz="1400" b="1">
                          <a:solidFill>
                            <a:srgbClr val="FFFFFF"/>
                          </a:solidFill>
                          <a:ea typeface="微软雅黑" panose="020B0503020204020204" pitchFamily="34" charset="-122"/>
                        </a:rPr>
                        <a:t>产品定位</a:t>
                      </a:r>
                      <a:endParaRPr lang="zh-CN" altLang="en-US" sz="14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孵化自蚂蚁集团，主打“结构化知识库管理”，每一个文档都必须属于某个知识库从源头帮助企业实现“知识管理”</a:t>
                      </a:r>
                      <a:endParaRPr lang="zh-CN" sz="1200">
                        <a:solidFill>
                          <a:srgbClr val="FFFFFF"/>
                        </a:solidFill>
                        <a:ea typeface="微软雅黑" panose="020B0503020204020204" pitchFamily="34" charset="-122"/>
                      </a:endParaRPr>
                    </a:p>
                    <a:p>
                      <a:pPr indent="0">
                        <a:buNone/>
                      </a:pP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国内首款支持多人协作的云端</a:t>
                      </a:r>
                      <a:r>
                        <a:rPr lang="en-US" sz="1200">
                          <a:solidFill>
                            <a:srgbClr val="FFFFFF"/>
                          </a:solidFill>
                          <a:latin typeface="微软雅黑" panose="020B0503020204020204" pitchFamily="34" charset="-122"/>
                        </a:rPr>
                        <a:t>ofice</a:t>
                      </a:r>
                      <a:r>
                        <a:rPr lang="zh-CN" sz="1200">
                          <a:solidFill>
                            <a:srgbClr val="FFFFFF"/>
                          </a:solidFill>
                          <a:ea typeface="微软雅黑" panose="020B0503020204020204" pitchFamily="34" charset="-122"/>
                        </a:rPr>
                        <a:t>办公软件</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腾讯生态的支持。可以在微信、</a:t>
                      </a:r>
                      <a:r>
                        <a:rPr lang="en-US" sz="1200">
                          <a:solidFill>
                            <a:srgbClr val="FFFFFF"/>
                          </a:solidFill>
                          <a:latin typeface="微软雅黑" panose="020B0503020204020204" pitchFamily="34" charset="-122"/>
                        </a:rPr>
                        <a:t>QQ</a:t>
                      </a:r>
                      <a:r>
                        <a:rPr lang="zh-CN" sz="1200">
                          <a:solidFill>
                            <a:srgbClr val="FFFFFF"/>
                          </a:solidFill>
                          <a:ea typeface="微软雅黑" panose="020B0503020204020204" pitchFamily="34" charset="-122"/>
                        </a:rPr>
                        <a:t>、企业微信等工具中十分方便的使用腾讯文档</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一款多人实时协作的在线文档</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有着</a:t>
                      </a:r>
                      <a:r>
                        <a:rPr lang="en-US" sz="1200">
                          <a:solidFill>
                            <a:srgbClr val="FFFFFF"/>
                          </a:solidFill>
                          <a:latin typeface="微软雅黑" panose="020B0503020204020204" pitchFamily="34" charset="-122"/>
                        </a:rPr>
                        <a:t>WPS</a:t>
                      </a:r>
                      <a:r>
                        <a:rPr lang="zh-CN" sz="1200">
                          <a:solidFill>
                            <a:srgbClr val="FFFFFF"/>
                          </a:solidFill>
                          <a:ea typeface="微软雅黑" panose="020B0503020204020204" pitchFamily="34" charset="-122"/>
                        </a:rPr>
                        <a:t>的技术沉淀，办公产品办公属性更强，与传统文档</a:t>
                      </a:r>
                      <a:r>
                        <a:rPr lang="en-US" sz="1200">
                          <a:solidFill>
                            <a:srgbClr val="FFFFFF"/>
                          </a:solidFill>
                          <a:latin typeface="微软雅黑" panose="020B0503020204020204" pitchFamily="34" charset="-122"/>
                        </a:rPr>
                        <a:t>WPS</a:t>
                      </a:r>
                      <a:r>
                        <a:rPr lang="zh-CN" sz="1200">
                          <a:solidFill>
                            <a:srgbClr val="FFFFFF"/>
                          </a:solidFill>
                          <a:ea typeface="微软雅黑" panose="020B0503020204020204" pitchFamily="34" charset="-122"/>
                        </a:rPr>
                        <a:t>数据通，与</a:t>
                      </a:r>
                      <a:r>
                        <a:rPr lang="en-US" sz="1200">
                          <a:solidFill>
                            <a:srgbClr val="FFFFFF"/>
                          </a:solidFill>
                          <a:latin typeface="微软雅黑" panose="020B0503020204020204" pitchFamily="34" charset="-122"/>
                        </a:rPr>
                        <a:t>WPS</a:t>
                      </a:r>
                      <a:r>
                        <a:rPr lang="zh-CN" sz="1200">
                          <a:solidFill>
                            <a:srgbClr val="FFFFFF"/>
                          </a:solidFill>
                          <a:ea typeface="微软雅黑" panose="020B0503020204020204" pitchFamily="34" charset="-122"/>
                        </a:rPr>
                        <a:t>兼容性很好；是一款多人实时在线编辑</a:t>
                      </a:r>
                      <a:r>
                        <a:rPr lang="en-US" sz="1200">
                          <a:solidFill>
                            <a:srgbClr val="FFFFFF"/>
                          </a:solidFill>
                          <a:latin typeface="微软雅黑" panose="020B0503020204020204" pitchFamily="34" charset="-122"/>
                        </a:rPr>
                        <a:t>Word,Excel,PPT</a:t>
                      </a:r>
                      <a:endParaRPr lang="zh-CN" altLang="en-US" sz="12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r>
              <a:tr h="472440">
                <a:tc>
                  <a:txBody>
                    <a:bodyPr/>
                    <a:p>
                      <a:pPr indent="0" algn="ctr">
                        <a:buNone/>
                      </a:pPr>
                      <a:r>
                        <a:rPr lang="zh-CN" sz="1400" b="1">
                          <a:solidFill>
                            <a:srgbClr val="FFFFFF"/>
                          </a:solidFill>
                          <a:ea typeface="微软雅黑" panose="020B0503020204020204" pitchFamily="34" charset="-122"/>
                        </a:rPr>
                        <a:t>上架时间</a:t>
                      </a:r>
                      <a:endParaRPr lang="zh-CN" altLang="en-US" sz="14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en-US" sz="1200">
                          <a:solidFill>
                            <a:srgbClr val="FFFFFF"/>
                          </a:solidFill>
                          <a:latin typeface="微软雅黑" panose="020B0503020204020204" pitchFamily="34" charset="-122"/>
                        </a:rPr>
                        <a:t>2018.1.8</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en-US" sz="1200">
                          <a:solidFill>
                            <a:srgbClr val="FFFFFF"/>
                          </a:solidFill>
                          <a:latin typeface="微软雅黑" panose="020B0503020204020204" pitchFamily="34" charset="-122"/>
                        </a:rPr>
                        <a:t>2015.6</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en-US" sz="1200">
                          <a:solidFill>
                            <a:srgbClr val="FFFFFF"/>
                          </a:solidFill>
                          <a:latin typeface="微软雅黑" panose="020B0503020204020204" pitchFamily="34" charset="-122"/>
                        </a:rPr>
                        <a:t>2018.4.22</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en-US" sz="1200">
                          <a:solidFill>
                            <a:srgbClr val="FFFFFF"/>
                          </a:solidFill>
                          <a:latin typeface="微软雅黑" panose="020B0503020204020204" pitchFamily="34" charset="-122"/>
                        </a:rPr>
                        <a:t>2018.7.28</a:t>
                      </a:r>
                      <a:endParaRPr lang="zh-CN" altLang="en-US" sz="16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r>
              <a:tr h="337820">
                <a:tc>
                  <a:txBody>
                    <a:bodyPr/>
                    <a:p>
                      <a:pPr indent="0" algn="ctr">
                        <a:buNone/>
                      </a:pPr>
                      <a:r>
                        <a:rPr lang="zh-CN" sz="1400" b="1">
                          <a:solidFill>
                            <a:srgbClr val="FFFFFF"/>
                          </a:solidFill>
                          <a:ea typeface="微软雅黑" panose="020B0503020204020204" pitchFamily="34" charset="-122"/>
                        </a:rPr>
                        <a:t>用户群体</a:t>
                      </a:r>
                      <a:endParaRPr lang="zh-CN" altLang="en-US" sz="14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en-US" sz="1200">
                          <a:solidFill>
                            <a:srgbClr val="FFFFFF"/>
                          </a:solidFill>
                          <a:latin typeface="微软雅黑" panose="020B0503020204020204" pitchFamily="34" charset="-122"/>
                        </a:rPr>
                        <a:t>ToB&amp;C</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en-US" sz="1200">
                          <a:solidFill>
                            <a:srgbClr val="FFFFFF"/>
                          </a:solidFill>
                          <a:latin typeface="微软雅黑" panose="020B0503020204020204" pitchFamily="34" charset="-122"/>
                        </a:rPr>
                        <a:t>ToB&amp;C</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en-US" sz="1200">
                          <a:solidFill>
                            <a:srgbClr val="FFFFFF"/>
                          </a:solidFill>
                          <a:latin typeface="微软雅黑" panose="020B0503020204020204" pitchFamily="34" charset="-122"/>
                        </a:rPr>
                        <a:t>ToC</a:t>
                      </a:r>
                      <a:endParaRPr lang="zh-CN" altLang="en-US" sz="16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c>
                  <a:txBody>
                    <a:bodyPr/>
                    <a:p>
                      <a:pPr indent="0">
                        <a:buNone/>
                      </a:pPr>
                      <a:r>
                        <a:rPr lang="en-US" sz="1200">
                          <a:solidFill>
                            <a:srgbClr val="FFFFFF"/>
                          </a:solidFill>
                          <a:latin typeface="微软雅黑" panose="020B0503020204020204" pitchFamily="34" charset="-122"/>
                        </a:rPr>
                        <a:t>ToC</a:t>
                      </a:r>
                      <a:endParaRPr lang="zh-CN" altLang="en-US" sz="16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43536A">
                        <a:alpha val="100000"/>
                      </a:srgbClr>
                    </a:solidFill>
                  </a:tcPr>
                </a:tc>
              </a:tr>
              <a:tr h="715010">
                <a:tc>
                  <a:txBody>
                    <a:bodyPr/>
                    <a:p>
                      <a:pPr indent="0" algn="ctr">
                        <a:buNone/>
                      </a:pPr>
                      <a:r>
                        <a:rPr lang="zh-CN" sz="1400" b="1">
                          <a:solidFill>
                            <a:srgbClr val="FFFFFF"/>
                          </a:solidFill>
                          <a:ea typeface="微软雅黑" panose="020B0503020204020204" pitchFamily="34" charset="-122"/>
                        </a:rPr>
                        <a:t>设计风格</a:t>
                      </a:r>
                      <a:endParaRPr lang="zh-CN" altLang="en-US" sz="1400">
                        <a:solidFill>
                          <a:srgbClr val="FFFFFF"/>
                        </a:solidFill>
                      </a:endParaRPr>
                    </a:p>
                  </a:txBody>
                  <a:tcPr vert="horz"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页面呈绿色简约风，清新活泼</a:t>
                      </a:r>
                      <a:endParaRPr lang="zh-CN" altLang="en-US" sz="1200">
                        <a:solidFill>
                          <a:srgbClr val="FFFFFF"/>
                        </a:solidFill>
                      </a:endParaRPr>
                    </a:p>
                  </a:txBody>
                  <a:tcPr vert="horz"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页面风格扁平简约，灰白冷淡风</a:t>
                      </a:r>
                      <a:endParaRPr lang="zh-CN" altLang="en-US" sz="1200">
                        <a:solidFill>
                          <a:srgbClr val="FFFFFF"/>
                        </a:solidFill>
                      </a:endParaRPr>
                    </a:p>
                  </a:txBody>
                  <a:tcPr vert="horz"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页面蓝白经典配色，注重功能</a:t>
                      </a:r>
                      <a:endParaRPr lang="zh-CN" altLang="en-US" sz="1200">
                        <a:solidFill>
                          <a:srgbClr val="FFFFFF"/>
                        </a:solidFill>
                      </a:endParaRPr>
                    </a:p>
                  </a:txBody>
                  <a:tcPr vert="horz" anchor="ctr" anchorCtr="0">
                    <a:lnL>
                      <a:noFill/>
                    </a:lnL>
                    <a:lnR>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c>
                  <a:txBody>
                    <a:bodyPr/>
                    <a:p>
                      <a:pPr indent="0">
                        <a:buNone/>
                      </a:pPr>
                      <a:r>
                        <a:rPr lang="zh-CN" sz="1200">
                          <a:solidFill>
                            <a:srgbClr val="FFFFFF"/>
                          </a:solidFill>
                          <a:ea typeface="微软雅黑" panose="020B0503020204020204" pitchFamily="34" charset="-122"/>
                        </a:rPr>
                        <a:t>页面简约商务风，蓝白配色</a:t>
                      </a:r>
                      <a:endParaRPr lang="zh-CN" altLang="en-US" sz="1200">
                        <a:solidFill>
                          <a:srgbClr val="FFFFFF"/>
                        </a:solidFill>
                      </a:endParaRPr>
                    </a:p>
                  </a:txBody>
                  <a:tcPr vert="horz" anchor="ctr" anchorCtr="0">
                    <a:lnL>
                      <a:noFill/>
                    </a:lnL>
                    <a:lnR cap="flat">
                      <a:noFill/>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595959">
                        <a:alpha val="100000"/>
                      </a:srgbClr>
                    </a:solidFill>
                  </a:tcPr>
                </a:tc>
              </a:tr>
              <a:tr h="904240">
                <a:tc>
                  <a:txBody>
                    <a:bodyPr/>
                    <a:p>
                      <a:pPr indent="0" algn="ctr">
                        <a:buNone/>
                      </a:pPr>
                      <a:r>
                        <a:rPr lang="zh-CN" sz="1400" b="1">
                          <a:solidFill>
                            <a:srgbClr val="FFFFFF"/>
                          </a:solidFill>
                          <a:ea typeface="微软雅黑" panose="020B0503020204020204" pitchFamily="34" charset="-122"/>
                        </a:rPr>
                        <a:t>价格</a:t>
                      </a:r>
                      <a:endParaRPr lang="zh-CN" altLang="en-US" sz="14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cap="flat">
                      <a:noFill/>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专业版：</a:t>
                      </a:r>
                      <a:r>
                        <a:rPr lang="en-US" sz="1200">
                          <a:solidFill>
                            <a:srgbClr val="FFFFFF"/>
                          </a:solidFill>
                          <a:latin typeface="微软雅黑" panose="020B0503020204020204" pitchFamily="34" charset="-122"/>
                        </a:rPr>
                        <a:t>99/</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年</a:t>
                      </a:r>
                      <a:endParaRPr lang="zh-CN" sz="1200">
                        <a:solidFill>
                          <a:srgbClr val="FFFFFF"/>
                        </a:solidFill>
                        <a:ea typeface="微软雅黑" panose="020B0503020204020204" pitchFamily="34" charset="-122"/>
                      </a:endParaRPr>
                    </a:p>
                    <a:p>
                      <a:pPr indent="0">
                        <a:buNone/>
                      </a:pPr>
                      <a:r>
                        <a:rPr lang="zh-CN" sz="1200">
                          <a:solidFill>
                            <a:srgbClr val="FFFFFF"/>
                          </a:solidFill>
                          <a:ea typeface="微软雅黑" panose="020B0503020204020204" pitchFamily="34" charset="-122"/>
                        </a:rPr>
                        <a:t>旗舰版：</a:t>
                      </a:r>
                      <a:r>
                        <a:rPr lang="en-US" sz="1200">
                          <a:solidFill>
                            <a:srgbClr val="FFFFFF"/>
                          </a:solidFill>
                          <a:latin typeface="微软雅黑" panose="020B0503020204020204" pitchFamily="34" charset="-122"/>
                        </a:rPr>
                        <a:t>199/</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年</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cap="flat">
                      <a:noFill/>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个人版：</a:t>
                      </a:r>
                      <a:r>
                        <a:rPr lang="en-US" sz="1200">
                          <a:solidFill>
                            <a:srgbClr val="FFFFFF"/>
                          </a:solidFill>
                          <a:latin typeface="微软雅黑" panose="020B0503020204020204" pitchFamily="34" charset="-122"/>
                        </a:rPr>
                        <a:t>88/</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年</a:t>
                      </a:r>
                      <a:endParaRPr lang="zh-CN" sz="1200">
                        <a:solidFill>
                          <a:srgbClr val="FFFFFF"/>
                        </a:solidFill>
                        <a:ea typeface="微软雅黑" panose="020B0503020204020204" pitchFamily="34" charset="-122"/>
                      </a:endParaRPr>
                    </a:p>
                    <a:p>
                      <a:pPr indent="0">
                        <a:buNone/>
                      </a:pPr>
                      <a:r>
                        <a:rPr lang="zh-CN" sz="1200">
                          <a:solidFill>
                            <a:srgbClr val="FFFFFF"/>
                          </a:solidFill>
                          <a:ea typeface="微软雅黑" panose="020B0503020204020204" pitchFamily="34" charset="-122"/>
                        </a:rPr>
                        <a:t>超级会员：</a:t>
                      </a:r>
                      <a:r>
                        <a:rPr lang="en-US" sz="1200">
                          <a:solidFill>
                            <a:srgbClr val="FFFFFF"/>
                          </a:solidFill>
                          <a:latin typeface="微软雅黑" panose="020B0503020204020204" pitchFamily="34" charset="-122"/>
                        </a:rPr>
                        <a:t>198/</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年</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cap="flat">
                      <a:noFill/>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会员版：</a:t>
                      </a:r>
                      <a:r>
                        <a:rPr lang="en-US" sz="1200">
                          <a:solidFill>
                            <a:srgbClr val="FFFFFF"/>
                          </a:solidFill>
                          <a:latin typeface="微软雅黑" panose="020B0503020204020204" pitchFamily="34" charset="-122"/>
                        </a:rPr>
                        <a:t>18/</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月</a:t>
                      </a:r>
                      <a:endParaRPr lang="zh-CN" altLang="en-US" sz="1200">
                        <a:solidFill>
                          <a:srgbClr val="FFFFFF"/>
                        </a:solidFill>
                      </a:endParaRPr>
                    </a:p>
                  </a:txBody>
                  <a:tcPr vert="horz" anchor="t" anchorCtr="0">
                    <a:lnL>
                      <a:noFill/>
                    </a:lnL>
                    <a:lnR>
                      <a:noFill/>
                    </a:lnR>
                    <a:lnT w="9525" cap="flat" cmpd="sng">
                      <a:solidFill>
                        <a:srgbClr val="000000"/>
                      </a:solidFill>
                      <a:prstDash val="solid"/>
                      <a:headEnd type="none" w="med" len="med"/>
                      <a:tailEnd type="none" w="med" len="med"/>
                    </a:lnT>
                    <a:lnB cap="flat">
                      <a:noFill/>
                    </a:lnB>
                    <a:lnTlToBr>
                      <a:noFill/>
                    </a:lnTlToBr>
                    <a:lnBlToTr>
                      <a:noFill/>
                    </a:lnBlToTr>
                    <a:solidFill>
                      <a:srgbClr val="43536A">
                        <a:alpha val="100000"/>
                      </a:srgbClr>
                    </a:solidFill>
                  </a:tcPr>
                </a:tc>
                <a:tc>
                  <a:txBody>
                    <a:bodyPr/>
                    <a:p>
                      <a:pPr indent="0">
                        <a:buNone/>
                      </a:pPr>
                      <a:r>
                        <a:rPr lang="zh-CN" sz="1200">
                          <a:solidFill>
                            <a:srgbClr val="FFFFFF"/>
                          </a:solidFill>
                          <a:ea typeface="微软雅黑" panose="020B0503020204020204" pitchFamily="34" charset="-122"/>
                        </a:rPr>
                        <a:t>个人版：</a:t>
                      </a:r>
                      <a:r>
                        <a:rPr lang="en-US" sz="1200">
                          <a:solidFill>
                            <a:srgbClr val="FFFFFF"/>
                          </a:solidFill>
                          <a:latin typeface="微软雅黑" panose="020B0503020204020204" pitchFamily="34" charset="-122"/>
                        </a:rPr>
                        <a:t>148</a:t>
                      </a:r>
                      <a:r>
                        <a:rPr lang="zh-CN" sz="1200">
                          <a:solidFill>
                            <a:srgbClr val="FFFFFF"/>
                          </a:solidFill>
                          <a:ea typeface="微软雅黑" panose="020B0503020204020204" pitchFamily="34" charset="-122"/>
                        </a:rPr>
                        <a:t>/人</a:t>
                      </a:r>
                      <a:r>
                        <a:rPr lang="en-US" sz="1200">
                          <a:solidFill>
                            <a:srgbClr val="FFFFFF"/>
                          </a:solidFill>
                          <a:latin typeface="微软雅黑" panose="020B0503020204020204" pitchFamily="34" charset="-122"/>
                        </a:rPr>
                        <a:t>/</a:t>
                      </a:r>
                      <a:r>
                        <a:rPr lang="zh-CN" sz="1200">
                          <a:solidFill>
                            <a:srgbClr val="FFFFFF"/>
                          </a:solidFill>
                          <a:ea typeface="微软雅黑" panose="020B0503020204020204" pitchFamily="34" charset="-122"/>
                        </a:rPr>
                        <a:t>年</a:t>
                      </a:r>
                      <a:endParaRPr lang="zh-CN" sz="1200">
                        <a:solidFill>
                          <a:srgbClr val="FFFFFF"/>
                        </a:solidFill>
                        <a:ea typeface="微软雅黑" panose="020B0503020204020204" pitchFamily="34" charset="-122"/>
                      </a:endParaRPr>
                    </a:p>
                    <a:p>
                      <a:pPr indent="0">
                        <a:buNone/>
                      </a:pPr>
                      <a:endParaRPr lang="zh-CN" altLang="en-US" sz="1200">
                        <a:solidFill>
                          <a:srgbClr val="FFFFFF"/>
                        </a:solidFill>
                      </a:endParaRPr>
                    </a:p>
                    <a:p>
                      <a:pPr indent="0">
                        <a:buNone/>
                      </a:pPr>
                      <a:r>
                        <a:rPr lang="zh-CN" sz="1200">
                          <a:solidFill>
                            <a:srgbClr val="FFFFFF"/>
                          </a:solidFill>
                          <a:ea typeface="微软雅黑" panose="020B0503020204020204" pitchFamily="34" charset="-122"/>
                        </a:rPr>
                        <a:t>商用版：399/人/年</a:t>
                      </a:r>
                      <a:endParaRPr lang="zh-CN" altLang="en-US" sz="1200">
                        <a:solidFill>
                          <a:srgbClr val="FFFFFF"/>
                        </a:solidFill>
                      </a:endParaRPr>
                    </a:p>
                  </a:txBody>
                  <a:tcPr vert="horz" anchor="t" anchorCtr="0">
                    <a:lnL>
                      <a:noFill/>
                    </a:lnL>
                    <a:lnR cap="flat">
                      <a:noFill/>
                    </a:lnR>
                    <a:lnT w="9525" cap="flat" cmpd="sng">
                      <a:solidFill>
                        <a:srgbClr val="000000"/>
                      </a:solidFill>
                      <a:prstDash val="solid"/>
                      <a:headEnd type="none" w="med" len="med"/>
                      <a:tailEnd type="none" w="med" len="med"/>
                    </a:lnT>
                    <a:lnB cap="flat">
                      <a:noFill/>
                    </a:lnB>
                    <a:lnTlToBr>
                      <a:noFill/>
                    </a:lnTlToBr>
                    <a:lnBlToTr>
                      <a:noFill/>
                    </a:lnBlToTr>
                    <a:solidFill>
                      <a:srgbClr val="43536A">
                        <a:alpha val="100000"/>
                      </a:srgbClr>
                    </a:solidFill>
                  </a:tcPr>
                </a:tc>
              </a:tr>
            </a:tbl>
          </a:graphicData>
        </a:graphic>
      </p:graphicFrame>
      <p:grpSp>
        <p:nvGrpSpPr>
          <p:cNvPr id="6" name="组合 5"/>
          <p:cNvGrpSpPr/>
          <p:nvPr/>
        </p:nvGrpSpPr>
        <p:grpSpPr>
          <a:xfrm>
            <a:off x="404591" y="279886"/>
            <a:ext cx="1617112" cy="1604106"/>
            <a:chOff x="5410236" y="2943314"/>
            <a:chExt cx="1617112" cy="1604106"/>
          </a:xfrm>
        </p:grpSpPr>
        <p:sp>
          <p:nvSpPr>
            <p:cNvPr id="68" name="Oval 7"/>
            <p:cNvSpPr>
              <a:spLocks noChangeArrowheads="1"/>
            </p:cNvSpPr>
            <p:nvPr/>
          </p:nvSpPr>
          <p:spPr bwMode="auto">
            <a:xfrm rot="2700000">
              <a:off x="5416739" y="2936811"/>
              <a:ext cx="1604106" cy="1617112"/>
            </a:xfrm>
            <a:prstGeom prst="rect">
              <a:avLst/>
            </a:prstGeom>
            <a:solidFill>
              <a:srgbClr val="4353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TextBox 76"/>
            <p:cNvSpPr txBox="1"/>
            <p:nvPr/>
          </p:nvSpPr>
          <p:spPr>
            <a:xfrm>
              <a:off x="5516482" y="3258597"/>
              <a:ext cx="1404620" cy="82994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Slogan</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团队背景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70" name="任意多边形 69"/>
          <p:cNvSpPr/>
          <p:nvPr/>
        </p:nvSpPr>
        <p:spPr>
          <a:xfrm>
            <a:off x="0" y="4641662"/>
            <a:ext cx="2216338" cy="2216338"/>
          </a:xfrm>
          <a:custGeom>
            <a:avLst/>
            <a:gdLst>
              <a:gd name="connsiteX0" fmla="*/ 0 w 2946527"/>
              <a:gd name="connsiteY0" fmla="*/ 0 h 2946527"/>
              <a:gd name="connsiteX1" fmla="*/ 0 w 2946527"/>
              <a:gd name="connsiteY1" fmla="*/ 821885 h 2946527"/>
              <a:gd name="connsiteX2" fmla="*/ 2124642 w 2946527"/>
              <a:gd name="connsiteY2" fmla="*/ 2946527 h 2946527"/>
              <a:gd name="connsiteX3" fmla="*/ 2946527 w 2946527"/>
              <a:gd name="connsiteY3" fmla="*/ 2946527 h 2946527"/>
              <a:gd name="connsiteX4" fmla="*/ 0 w 2946527"/>
              <a:gd name="connsiteY4" fmla="*/ 0 h 294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527" h="2946527">
                <a:moveTo>
                  <a:pt x="0" y="0"/>
                </a:moveTo>
                <a:lnTo>
                  <a:pt x="0" y="821885"/>
                </a:lnTo>
                <a:lnTo>
                  <a:pt x="2124642" y="2946527"/>
                </a:lnTo>
                <a:lnTo>
                  <a:pt x="2946527" y="2946527"/>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flipH="1" flipV="1">
            <a:off x="10336518" y="0"/>
            <a:ext cx="1855482" cy="1855482"/>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直角三角形 72"/>
          <p:cNvSpPr/>
          <p:nvPr/>
        </p:nvSpPr>
        <p:spPr>
          <a:xfrm>
            <a:off x="-1" y="5502165"/>
            <a:ext cx="1355835" cy="1355835"/>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807219" y="992515"/>
            <a:ext cx="712728" cy="687210"/>
          </a:xfrm>
          <a:prstGeom prst="ellipse">
            <a:avLst/>
          </a:prstGeom>
          <a:blipFill>
            <a:blip r:embed="rId1"/>
            <a:stretch>
              <a:fillRect/>
            </a:stretch>
          </a:blipFill>
          <a:ln w="12700" cap="flat" cmpd="sng" algn="ctr">
            <a:solidFill>
              <a:srgbClr val="AEB5C0">
                <a:alpha val="100000"/>
              </a:srgbClr>
            </a:solidFill>
            <a:prstDash val="solid"/>
            <a:miter lim="800000"/>
          </a:ln>
          <a:effectLst>
            <a:outerShdw blurRad="190500" dist="63500" dir="18900000" algn="b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9" name="椭圆 8"/>
          <p:cNvSpPr/>
          <p:nvPr userDrawn="1"/>
        </p:nvSpPr>
        <p:spPr>
          <a:xfrm>
            <a:off x="8702713" y="992515"/>
            <a:ext cx="640564" cy="654049"/>
          </a:xfrm>
          <a:prstGeom prst="ellipse">
            <a:avLst/>
          </a:prstGeom>
          <a:blipFill>
            <a:blip r:embed="rId2"/>
            <a:stretch>
              <a:fillRect/>
            </a:stretch>
          </a:blipFill>
          <a:ln w="12700" cap="flat" cmpd="sng" algn="ctr">
            <a:solidFill>
              <a:srgbClr val="AEB5C0">
                <a:alpha val="100000"/>
              </a:srgbClr>
            </a:solidFill>
            <a:prstDash val="solid"/>
            <a:miter lim="800000"/>
          </a:ln>
          <a:effectLst>
            <a:outerShdw blurRad="190500" dist="63500" dir="8100000" algn="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椭圆 9"/>
          <p:cNvSpPr/>
          <p:nvPr userDrawn="1"/>
        </p:nvSpPr>
        <p:spPr>
          <a:xfrm>
            <a:off x="10448650" y="1025731"/>
            <a:ext cx="650576" cy="620888"/>
          </a:xfrm>
          <a:prstGeom prst="ellipse">
            <a:avLst/>
          </a:prstGeom>
          <a:blipFill>
            <a:blip r:embed="rId3"/>
            <a:stretch>
              <a:fillRect/>
            </a:stretch>
          </a:blipFill>
          <a:ln w="12700" cap="flat" cmpd="sng" algn="ctr">
            <a:solidFill>
              <a:srgbClr val="AEB5C0">
                <a:alpha val="100000"/>
              </a:srgbClr>
            </a:solid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7" name="椭圆 6"/>
          <p:cNvSpPr/>
          <p:nvPr userDrawn="1"/>
        </p:nvSpPr>
        <p:spPr>
          <a:xfrm>
            <a:off x="4607985" y="992515"/>
            <a:ext cx="690621" cy="687210"/>
          </a:xfrm>
          <a:prstGeom prst="ellipse">
            <a:avLst/>
          </a:prstGeom>
          <a:blipFill>
            <a:blip r:embed="rId4"/>
            <a:stretch>
              <a:fillRect/>
            </a:stretch>
          </a:blipFill>
          <a:ln w="12700" cap="flat" cmpd="sng" algn="ctr">
            <a:solidFill>
              <a:srgbClr val="AEB5C0">
                <a:alpha val="100000"/>
              </a:srgbClr>
            </a:solidFill>
            <a:prstDash val="solid"/>
            <a:miter lim="800000"/>
          </a:ln>
          <a:effectLst>
            <a:outerShdw blurRad="190500" dist="63500" dir="13500000" algn="b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310018" y="0"/>
            <a:ext cx="6880485" cy="6880485"/>
          </a:xfrm>
          <a:prstGeom prst="rect">
            <a:avLst/>
          </a:prstGeom>
          <a:blipFill>
            <a:blip r:embed="rId1">
              <a:alphaModFix amt="82000"/>
            </a:blip>
            <a:stretch>
              <a:fillRect l="-24750" r="-24750"/>
            </a:stretch>
          </a:blipFill>
          <a:ln>
            <a:noFill/>
          </a:ln>
          <a:effectLst>
            <a:softEdge rad="825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32" name="Rectangle 31"/>
          <p:cNvSpPr/>
          <p:nvPr/>
        </p:nvSpPr>
        <p:spPr>
          <a:xfrm>
            <a:off x="0" y="0"/>
            <a:ext cx="12190503" cy="3981042"/>
          </a:xfrm>
          <a:prstGeom prst="rect">
            <a:avLst/>
          </a:prstGeom>
          <a:solidFill>
            <a:srgbClr val="43536A">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a:p>
        </p:txBody>
      </p:sp>
      <p:sp>
        <p:nvSpPr>
          <p:cNvPr id="13" name="圆角矩形 12"/>
          <p:cNvSpPr/>
          <p:nvPr userDrawn="1"/>
        </p:nvSpPr>
        <p:spPr>
          <a:xfrm>
            <a:off x="232886" y="2617198"/>
            <a:ext cx="1452563" cy="477104"/>
          </a:xfrm>
          <a:prstGeom prst="round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7" name="圆角矩形 16"/>
          <p:cNvSpPr/>
          <p:nvPr userDrawn="1"/>
        </p:nvSpPr>
        <p:spPr>
          <a:xfrm>
            <a:off x="232886" y="3654334"/>
            <a:ext cx="1452563" cy="477134"/>
          </a:xfrm>
          <a:prstGeom prst="roundRect">
            <a:avLst/>
          </a:prstGeom>
          <a:solidFill>
            <a:srgbClr val="F2F2F2">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8" name="圆角矩形 17"/>
          <p:cNvSpPr/>
          <p:nvPr userDrawn="1"/>
        </p:nvSpPr>
        <p:spPr>
          <a:xfrm>
            <a:off x="232818" y="4654017"/>
            <a:ext cx="1452563" cy="477134"/>
          </a:xfrm>
          <a:prstGeom prst="roundRect">
            <a:avLst/>
          </a:prstGeom>
          <a:solidFill>
            <a:srgbClr val="F2F2F2">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grpSp>
        <p:nvGrpSpPr>
          <p:cNvPr id="31" name="组合 30"/>
          <p:cNvGrpSpPr/>
          <p:nvPr userDrawn="1"/>
        </p:nvGrpSpPr>
        <p:grpSpPr>
          <a:xfrm>
            <a:off x="1968500" y="1706562"/>
            <a:ext cx="2321719" cy="4024313"/>
            <a:chOff x="3100" y="2687"/>
            <a:chExt cx="3656" cy="6338"/>
          </a:xfrm>
        </p:grpSpPr>
        <p:sp>
          <p:nvSpPr>
            <p:cNvPr id="5" name="矩形 4"/>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9" name="文本框 18"/>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语雀</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19"/>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4440676" y="1706517"/>
            <a:ext cx="2321560" cy="4023995"/>
            <a:chOff x="3100" y="2687"/>
            <a:chExt cx="3656" cy="6337"/>
          </a:xfrm>
        </p:grpSpPr>
        <p:sp>
          <p:nvSpPr>
            <p:cNvPr id="34" name="矩形 33"/>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35" name="文本框 34"/>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石墨</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userDrawn="1"/>
        </p:nvGrpSpPr>
        <p:grpSpPr>
          <a:xfrm>
            <a:off x="6912852" y="1706517"/>
            <a:ext cx="2321560" cy="4023995"/>
            <a:chOff x="3100" y="2687"/>
            <a:chExt cx="3656" cy="6337"/>
          </a:xfrm>
        </p:grpSpPr>
        <p:sp>
          <p:nvSpPr>
            <p:cNvPr id="41" name="矩形 40"/>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42" name="文本框 41"/>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腾讯文档</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3" name="直接连接符 42"/>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userDrawn="1"/>
        </p:nvGrpSpPr>
        <p:grpSpPr>
          <a:xfrm>
            <a:off x="9385028" y="1706381"/>
            <a:ext cx="2321560" cy="4023995"/>
            <a:chOff x="3100" y="2687"/>
            <a:chExt cx="3656" cy="6337"/>
          </a:xfrm>
        </p:grpSpPr>
        <p:sp>
          <p:nvSpPr>
            <p:cNvPr id="48" name="矩形 47"/>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49" name="文本框 48"/>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金山文档</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0" name="直接连接符 49"/>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userDrawn="1"/>
        </p:nvSpPr>
        <p:spPr>
          <a:xfrm>
            <a:off x="232818" y="2670946"/>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文档类型</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userDrawn="1"/>
        </p:nvSpPr>
        <p:spPr>
          <a:xfrm>
            <a:off x="232818" y="3708082"/>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导入文件</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文本框 56"/>
          <p:cNvSpPr txBox="1"/>
          <p:nvPr userDrawn="1"/>
        </p:nvSpPr>
        <p:spPr>
          <a:xfrm>
            <a:off x="232818" y="4707799"/>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模板创建</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userDrawn="1"/>
        </p:nvSpPr>
        <p:spPr>
          <a:xfrm>
            <a:off x="2095523" y="2617198"/>
            <a:ext cx="2194674" cy="572407"/>
          </a:xfrm>
          <a:prstGeom prst="rect">
            <a:avLst/>
          </a:prstGeom>
        </p:spPr>
        <p:txBody>
          <a:bodyPr wrap="square" rtlCol="0">
            <a:noAutofit/>
          </a:bodyPr>
          <a:p>
            <a:pPr marL="285750" indent="-285750" algn="l">
              <a:buChar char="•"/>
            </a:pPr>
            <a:r>
              <a:rPr lang="zh-CN" altLang="en-US" sz="1400">
                <a:solidFill>
                  <a:srgbClr val="445469"/>
                </a:solidFill>
                <a:sym typeface="+mn-ea"/>
              </a:rPr>
              <a:t>支持</a:t>
            </a:r>
            <a:r>
              <a:rPr lang="zh-CN" altLang="en-US" sz="1400" b="1">
                <a:solidFill>
                  <a:srgbClr val="445469"/>
                </a:solidFill>
                <a:sym typeface="+mn-ea"/>
              </a:rPr>
              <a:t>文档、表格、数据表、画板</a:t>
            </a:r>
            <a:r>
              <a:rPr lang="zh-CN" altLang="en-US" sz="1400">
                <a:solidFill>
                  <a:srgbClr val="445469"/>
                </a:solidFill>
                <a:sym typeface="+mn-ea"/>
              </a:rPr>
              <a:t>的创建</a:t>
            </a:r>
            <a:endParaRPr lang="zh-CN" altLang="en-US" sz="1400">
              <a:solidFill>
                <a:srgbClr val="445469"/>
              </a:solidFill>
              <a:sym typeface="+mn-ea"/>
            </a:endParaRPr>
          </a:p>
        </p:txBody>
      </p:sp>
      <p:sp>
        <p:nvSpPr>
          <p:cNvPr id="60" name="文本框 59"/>
          <p:cNvSpPr txBox="1"/>
          <p:nvPr/>
        </p:nvSpPr>
        <p:spPr>
          <a:xfrm>
            <a:off x="2095500" y="3418915"/>
            <a:ext cx="2067741" cy="1221422"/>
          </a:xfrm>
          <a:prstGeom prst="rect">
            <a:avLst/>
          </a:prstGeom>
          <a:noFill/>
        </p:spPr>
        <p:txBody>
          <a:bodyPr wrap="square" rtlCol="0" anchor="t">
            <a:noAutofit/>
          </a:bodyPr>
          <a:p>
            <a:pPr marL="285750" indent="-285750">
              <a:buChar char="•"/>
            </a:pPr>
            <a:r>
              <a:rPr lang="en-US" altLang="zh-CN" sz="1400">
                <a:solidFill>
                  <a:srgbClr val="445469"/>
                </a:solidFill>
                <a:sym typeface="+mn-ea"/>
              </a:rPr>
              <a:t>docx/.doc/.xlsx/.xls/.csv/markdown</a:t>
            </a:r>
            <a:r>
              <a:rPr lang="zh-CN" altLang="en-US" sz="1400">
                <a:solidFill>
                  <a:srgbClr val="445469"/>
                </a:solidFill>
                <a:sym typeface="+mn-ea"/>
              </a:rPr>
              <a:t>格式文件</a:t>
            </a:r>
            <a:r>
              <a:rPr lang="en-US" altLang="zh-CN" sz="1400">
                <a:solidFill>
                  <a:srgbClr val="445469"/>
                </a:solidFill>
                <a:sym typeface="+mn-ea"/>
              </a:rPr>
              <a:t>/.zip</a:t>
            </a:r>
            <a:r>
              <a:rPr lang="zh-CN" altLang="en-US" sz="1400">
                <a:solidFill>
                  <a:srgbClr val="445469"/>
                </a:solidFill>
                <a:sym typeface="+mn-ea"/>
              </a:rPr>
              <a:t>，印象笔记和语雀知识库格式的导入</a:t>
            </a:r>
            <a:endParaRPr lang="zh-CN" altLang="en-US" sz="1400">
              <a:solidFill>
                <a:srgbClr val="445469"/>
              </a:solidFill>
              <a:sym typeface="+mn-ea"/>
            </a:endParaRPr>
          </a:p>
        </p:txBody>
      </p:sp>
      <p:sp>
        <p:nvSpPr>
          <p:cNvPr id="61" name="文本框 60"/>
          <p:cNvSpPr txBox="1"/>
          <p:nvPr/>
        </p:nvSpPr>
        <p:spPr>
          <a:xfrm>
            <a:off x="2095500" y="4503532"/>
            <a:ext cx="2067741" cy="939301"/>
          </a:xfrm>
          <a:prstGeom prst="rect">
            <a:avLst/>
          </a:prstGeom>
          <a:noFill/>
        </p:spPr>
        <p:txBody>
          <a:bodyPr wrap="square" rtlCol="0" anchor="t">
            <a:noAutofit/>
          </a:bodyPr>
          <a:p>
            <a:pPr marL="285750" indent="-285750">
              <a:buChar char="•"/>
            </a:pPr>
            <a:r>
              <a:rPr lang="zh-CN" altLang="en-US" sz="1400">
                <a:solidFill>
                  <a:srgbClr val="323F50"/>
                </a:solidFill>
                <a:sym typeface="+mn-ea"/>
              </a:rPr>
              <a:t>有模板中心，涵盖了团队协作、基础模板等内容，模板类型丰富</a:t>
            </a:r>
            <a:endParaRPr lang="zh-CN" altLang="en-US" sz="1400">
              <a:solidFill>
                <a:srgbClr val="323F50"/>
              </a:solidFill>
              <a:sym typeface="+mn-ea"/>
            </a:endParaRPr>
          </a:p>
        </p:txBody>
      </p:sp>
      <p:sp>
        <p:nvSpPr>
          <p:cNvPr id="72" name="直角三角形 71"/>
          <p:cNvSpPr/>
          <p:nvPr/>
        </p:nvSpPr>
        <p:spPr>
          <a:xfrm flipV="1">
            <a:off x="0" y="0"/>
            <a:ext cx="1855482" cy="1855482"/>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281916" y="663658"/>
            <a:ext cx="4028135" cy="512445"/>
          </a:xfrm>
          <a:prstGeom prst="rect">
            <a:avLst/>
          </a:prstGeom>
          <a:noFill/>
        </p:spPr>
        <p:txBody>
          <a:bodyPr wrap="square" rtlCol="0" anchor="ctr">
            <a:spAutoFit/>
          </a:bodyPr>
          <a:lstStyle/>
          <a:p>
            <a:pPr>
              <a:lnSpc>
                <a:spcPct val="110000"/>
              </a:lnSpc>
            </a:pP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功能分析</a:t>
            </a:r>
            <a:r>
              <a:rPr kumimoji="1" lang="en-US" altLang="zh-CN"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——文档创建</a:t>
            </a:r>
            <a:endParaRPr kumimoji="1" lang="zh-CN" altLang="en-US" sz="275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文本框 66"/>
          <p:cNvSpPr txBox="1"/>
          <p:nvPr userDrawn="1"/>
        </p:nvSpPr>
        <p:spPr>
          <a:xfrm>
            <a:off x="4567646" y="2617198"/>
            <a:ext cx="2067696" cy="708478"/>
          </a:xfrm>
          <a:prstGeom prst="rect">
            <a:avLst/>
          </a:prstGeom>
        </p:spPr>
        <p:txBody>
          <a:bodyPr wrap="square" rtlCol="0">
            <a:noAutofit/>
          </a:bodyPr>
          <a:p>
            <a:pPr marL="285750" indent="-285750" algn="l">
              <a:buChar char="•"/>
            </a:pPr>
            <a:r>
              <a:rPr lang="zh-CN" altLang="en-US" sz="1400">
                <a:solidFill>
                  <a:srgbClr val="445469"/>
                </a:solidFill>
                <a:sym typeface="+mn-ea"/>
              </a:rPr>
              <a:t>支持</a:t>
            </a:r>
            <a:r>
              <a:rPr lang="zh-CN" altLang="en-US" sz="1400" b="1">
                <a:solidFill>
                  <a:srgbClr val="445469"/>
                </a:solidFill>
                <a:sym typeface="+mn-ea"/>
              </a:rPr>
              <a:t>文档、表格、幻灯片、思维导图、表单、白板</a:t>
            </a:r>
            <a:r>
              <a:rPr lang="zh-CN" altLang="en-US" sz="1400">
                <a:solidFill>
                  <a:srgbClr val="445469"/>
                </a:solidFill>
                <a:sym typeface="+mn-ea"/>
              </a:rPr>
              <a:t>的创建</a:t>
            </a:r>
            <a:endParaRPr lang="zh-CN" altLang="en-US" sz="1400">
              <a:solidFill>
                <a:srgbClr val="445469"/>
              </a:solidFill>
              <a:sym typeface="+mn-ea"/>
            </a:endParaRPr>
          </a:p>
        </p:txBody>
      </p:sp>
      <p:sp>
        <p:nvSpPr>
          <p:cNvPr id="68" name="文本框 67"/>
          <p:cNvSpPr txBox="1"/>
          <p:nvPr/>
        </p:nvSpPr>
        <p:spPr>
          <a:xfrm>
            <a:off x="4567646" y="3418886"/>
            <a:ext cx="2067741" cy="1030922"/>
          </a:xfrm>
          <a:prstGeom prst="rect">
            <a:avLst/>
          </a:prstGeom>
          <a:noFill/>
        </p:spPr>
        <p:txBody>
          <a:bodyPr wrap="square" rtlCol="0" anchor="t">
            <a:noAutofit/>
          </a:bodyPr>
          <a:p>
            <a:pPr marL="285750" indent="-285750">
              <a:buChar char="•"/>
            </a:pPr>
            <a:r>
              <a:rPr lang="en-US" altLang="zh-CN" sz="1400">
                <a:solidFill>
                  <a:srgbClr val="445469"/>
                </a:solidFill>
              </a:rPr>
              <a:t>xlsx / docx / doc /txt / md </a:t>
            </a:r>
            <a:r>
              <a:rPr lang="zh-CN" altLang="en-US" sz="1400">
                <a:solidFill>
                  <a:srgbClr val="445469"/>
                </a:solidFill>
              </a:rPr>
              <a:t>格式的文件，大小不超过 </a:t>
            </a:r>
            <a:r>
              <a:rPr lang="en-US" altLang="zh-CN" sz="1400">
                <a:solidFill>
                  <a:srgbClr val="445469"/>
                </a:solidFill>
              </a:rPr>
              <a:t>20MB</a:t>
            </a:r>
            <a:r>
              <a:rPr lang="zh-CN" altLang="en-US" sz="1400">
                <a:solidFill>
                  <a:srgbClr val="445469"/>
                </a:solidFill>
              </a:rPr>
              <a:t>的文件可以导入</a:t>
            </a:r>
            <a:endParaRPr lang="zh-CN" altLang="en-US" sz="1400">
              <a:solidFill>
                <a:srgbClr val="445469"/>
              </a:solidFill>
              <a:sym typeface="+mn-ea"/>
            </a:endParaRPr>
          </a:p>
        </p:txBody>
      </p:sp>
      <p:sp>
        <p:nvSpPr>
          <p:cNvPr id="69" name="文本框 68"/>
          <p:cNvSpPr txBox="1"/>
          <p:nvPr/>
        </p:nvSpPr>
        <p:spPr>
          <a:xfrm>
            <a:off x="4567646" y="4503556"/>
            <a:ext cx="2067741" cy="939301"/>
          </a:xfrm>
          <a:prstGeom prst="rect">
            <a:avLst/>
          </a:prstGeom>
          <a:noFill/>
        </p:spPr>
        <p:txBody>
          <a:bodyPr wrap="square" rtlCol="0" anchor="t">
            <a:noAutofit/>
          </a:bodyPr>
          <a:p>
            <a:pPr marL="285750" indent="-285750">
              <a:buChar char="•"/>
            </a:pPr>
            <a:r>
              <a:rPr lang="zh-CN" altLang="en-US" sz="1400">
                <a:solidFill>
                  <a:srgbClr val="323F50"/>
                </a:solidFill>
              </a:rPr>
              <a:t>文档模板、表格模板，模板数量较少</a:t>
            </a:r>
            <a:endParaRPr lang="zh-CN" altLang="en-US" sz="1400">
              <a:solidFill>
                <a:srgbClr val="323F50"/>
              </a:solidFill>
              <a:sym typeface="+mn-ea"/>
            </a:endParaRPr>
          </a:p>
        </p:txBody>
      </p:sp>
      <p:sp>
        <p:nvSpPr>
          <p:cNvPr id="70" name="文本框 69"/>
          <p:cNvSpPr txBox="1"/>
          <p:nvPr/>
        </p:nvSpPr>
        <p:spPr>
          <a:xfrm>
            <a:off x="7039792" y="4449808"/>
            <a:ext cx="2067741" cy="939301"/>
          </a:xfrm>
          <a:prstGeom prst="rect">
            <a:avLst/>
          </a:prstGeom>
          <a:noFill/>
        </p:spPr>
        <p:txBody>
          <a:bodyPr wrap="square" rtlCol="0" anchor="t">
            <a:noAutofit/>
          </a:bodyPr>
          <a:p>
            <a:pPr marL="285750" indent="-285750">
              <a:buChar char="•"/>
            </a:pPr>
            <a:r>
              <a:rPr lang="zh-CN" altLang="en-US" sz="1400">
                <a:solidFill>
                  <a:srgbClr val="323F50"/>
                </a:solidFill>
                <a:sym typeface="+mn-ea"/>
              </a:rPr>
              <a:t>表格模板、幻灯片模板、收集表模板，模板数量一般</a:t>
            </a:r>
            <a:endParaRPr lang="zh-CN" altLang="en-US" sz="1400">
              <a:solidFill>
                <a:srgbClr val="323F50"/>
              </a:solidFill>
              <a:sym typeface="+mn-ea"/>
            </a:endParaRPr>
          </a:p>
        </p:txBody>
      </p:sp>
      <p:sp>
        <p:nvSpPr>
          <p:cNvPr id="71" name="文本框 70"/>
          <p:cNvSpPr txBox="1"/>
          <p:nvPr/>
        </p:nvSpPr>
        <p:spPr>
          <a:xfrm>
            <a:off x="7039791" y="3282179"/>
            <a:ext cx="2067741" cy="1221422"/>
          </a:xfrm>
          <a:prstGeom prst="rect">
            <a:avLst/>
          </a:prstGeom>
          <a:noFill/>
        </p:spPr>
        <p:txBody>
          <a:bodyPr wrap="square" rtlCol="0" anchor="t">
            <a:noAutofit/>
          </a:bodyPr>
          <a:p>
            <a:pPr marL="285750" indent="-285750">
              <a:buChar char="•"/>
            </a:pPr>
            <a:r>
              <a:rPr lang="en-US" altLang="zh-CN" sz="1400">
                <a:solidFill>
                  <a:srgbClr val="445469"/>
                </a:solidFill>
                <a:sym typeface="+mn-ea"/>
              </a:rPr>
              <a:t>docx/doc/xlsx/xls/txt / csv / ppt /pptx </a:t>
            </a:r>
            <a:r>
              <a:rPr lang="zh-CN" altLang="en-US" sz="1400">
                <a:solidFill>
                  <a:srgbClr val="445469"/>
                </a:solidFill>
                <a:sym typeface="+mn-ea"/>
              </a:rPr>
              <a:t>格式的文件大小不超过 </a:t>
            </a:r>
            <a:r>
              <a:rPr lang="en-US" altLang="zh-CN" sz="1400">
                <a:solidFill>
                  <a:srgbClr val="445469"/>
                </a:solidFill>
                <a:sym typeface="+mn-ea"/>
              </a:rPr>
              <a:t>20 MB</a:t>
            </a:r>
            <a:endParaRPr lang="zh-CN" altLang="en-US" sz="1400">
              <a:solidFill>
                <a:srgbClr val="445469"/>
              </a:solidFill>
              <a:sym typeface="+mn-ea"/>
            </a:endParaRPr>
          </a:p>
        </p:txBody>
      </p:sp>
      <p:sp>
        <p:nvSpPr>
          <p:cNvPr id="73" name="文本框 72"/>
          <p:cNvSpPr txBox="1"/>
          <p:nvPr userDrawn="1"/>
        </p:nvSpPr>
        <p:spPr>
          <a:xfrm>
            <a:off x="7039791" y="2670946"/>
            <a:ext cx="2067696" cy="572407"/>
          </a:xfrm>
          <a:prstGeom prst="rect">
            <a:avLst/>
          </a:prstGeom>
        </p:spPr>
        <p:txBody>
          <a:bodyPr wrap="square" rtlCol="0">
            <a:noAutofit/>
          </a:bodyPr>
          <a:p>
            <a:pPr marL="285750" indent="-285750" algn="l">
              <a:buChar char="•"/>
            </a:pPr>
            <a:r>
              <a:rPr lang="zh-CN" altLang="en-US" sz="1400">
                <a:solidFill>
                  <a:srgbClr val="445469"/>
                </a:solidFill>
                <a:sym typeface="+mn-ea"/>
              </a:rPr>
              <a:t>支持文档、表格、幻灯片、收集表的创建</a:t>
            </a:r>
            <a:endParaRPr lang="zh-CN" altLang="en-US" sz="1400">
              <a:solidFill>
                <a:srgbClr val="445469"/>
              </a:solidFill>
              <a:sym typeface="+mn-ea"/>
            </a:endParaRPr>
          </a:p>
        </p:txBody>
      </p:sp>
      <p:sp>
        <p:nvSpPr>
          <p:cNvPr id="74" name="文本框 73"/>
          <p:cNvSpPr txBox="1"/>
          <p:nvPr userDrawn="1"/>
        </p:nvSpPr>
        <p:spPr>
          <a:xfrm>
            <a:off x="9511889" y="2617246"/>
            <a:ext cx="2067696" cy="572407"/>
          </a:xfrm>
          <a:prstGeom prst="rect">
            <a:avLst/>
          </a:prstGeom>
        </p:spPr>
        <p:txBody>
          <a:bodyPr wrap="square" rtlCol="0">
            <a:noAutofit/>
          </a:bodyPr>
          <a:p>
            <a:pPr marL="285750" indent="-285750" algn="l">
              <a:buChar char="•"/>
            </a:pPr>
            <a:r>
              <a:rPr lang="zh-CN" altLang="en-US" sz="1400">
                <a:solidFill>
                  <a:srgbClr val="445469"/>
                </a:solidFill>
                <a:sym typeface="+mn-ea"/>
              </a:rPr>
              <a:t>支持文字、表格、演示、流程图、思维导图、便签的创建</a:t>
            </a:r>
            <a:endParaRPr lang="zh-CN" altLang="en-US" sz="1400">
              <a:solidFill>
                <a:srgbClr val="445469"/>
              </a:solidFill>
              <a:sym typeface="+mn-ea"/>
            </a:endParaRPr>
          </a:p>
          <a:p>
            <a:pPr marL="285750" indent="-285750" algn="l">
              <a:buChar char="•"/>
            </a:pPr>
            <a:endParaRPr lang="zh-CN" altLang="en-US" sz="1400">
              <a:solidFill>
                <a:srgbClr val="445469"/>
              </a:solidFill>
              <a:sym typeface="+mn-ea"/>
            </a:endParaRPr>
          </a:p>
        </p:txBody>
      </p:sp>
      <p:sp>
        <p:nvSpPr>
          <p:cNvPr id="75" name="文本框 74"/>
          <p:cNvSpPr txBox="1"/>
          <p:nvPr/>
        </p:nvSpPr>
        <p:spPr>
          <a:xfrm>
            <a:off x="9511937" y="3282179"/>
            <a:ext cx="2067741" cy="1221422"/>
          </a:xfrm>
          <a:prstGeom prst="rect">
            <a:avLst/>
          </a:prstGeom>
          <a:noFill/>
        </p:spPr>
        <p:txBody>
          <a:bodyPr wrap="square" rtlCol="0" anchor="t">
            <a:noAutofit/>
          </a:bodyPr>
          <a:p>
            <a:pPr marL="285750" indent="-285750">
              <a:buChar char="•"/>
            </a:pPr>
            <a:r>
              <a:rPr lang="zh-CN" altLang="en-US" sz="1400">
                <a:solidFill>
                  <a:srgbClr val="445469"/>
                </a:solidFill>
                <a:sym typeface="+mn-ea"/>
              </a:rPr>
              <a:t>可导入所有格式文件，仅支持 </a:t>
            </a:r>
            <a:r>
              <a:rPr lang="en-US" altLang="zh-CN" sz="1400">
                <a:solidFill>
                  <a:srgbClr val="445469"/>
                </a:solidFill>
                <a:sym typeface="+mn-ea"/>
              </a:rPr>
              <a:t>doc /docx / xls / xlsx / txt/ ppt / pptx </a:t>
            </a:r>
            <a:r>
              <a:rPr lang="zh-CN" altLang="en-US" sz="1400">
                <a:solidFill>
                  <a:srgbClr val="445469"/>
                </a:solidFill>
                <a:sym typeface="+mn-ea"/>
              </a:rPr>
              <a:t>格式文件编辑</a:t>
            </a:r>
            <a:endParaRPr lang="zh-CN" altLang="en-US" sz="1400">
              <a:solidFill>
                <a:srgbClr val="445469"/>
              </a:solidFill>
              <a:sym typeface="+mn-ea"/>
            </a:endParaRPr>
          </a:p>
        </p:txBody>
      </p:sp>
      <p:sp>
        <p:nvSpPr>
          <p:cNvPr id="76" name="文本框 75"/>
          <p:cNvSpPr txBox="1"/>
          <p:nvPr/>
        </p:nvSpPr>
        <p:spPr>
          <a:xfrm>
            <a:off x="9511937" y="4503556"/>
            <a:ext cx="2067741" cy="939301"/>
          </a:xfrm>
          <a:prstGeom prst="rect">
            <a:avLst/>
          </a:prstGeom>
          <a:noFill/>
        </p:spPr>
        <p:txBody>
          <a:bodyPr wrap="square" rtlCol="0" anchor="t">
            <a:noAutofit/>
          </a:bodyPr>
          <a:p>
            <a:pPr marL="285750" indent="-285750">
              <a:buChar char="•"/>
            </a:pPr>
            <a:r>
              <a:rPr lang="zh-CN" altLang="en-US" sz="1400">
                <a:solidFill>
                  <a:srgbClr val="323F50"/>
                </a:solidFill>
                <a:sym typeface="+mn-ea"/>
              </a:rPr>
              <a:t>文字模板、表格模板、演示模板、流程图模板、思维导图模板、表单模板，模板数量较多</a:t>
            </a:r>
            <a:endParaRPr lang="zh-CN" altLang="en-US" sz="1400">
              <a:solidFill>
                <a:srgbClr val="323F50"/>
              </a:solidFill>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5310018" y="0"/>
            <a:ext cx="6880485" cy="6880485"/>
          </a:xfrm>
          <a:prstGeom prst="rect">
            <a:avLst/>
          </a:prstGeom>
          <a:blipFill>
            <a:blip r:embed="rId1">
              <a:alphaModFix amt="82000"/>
            </a:blip>
            <a:stretch>
              <a:fillRect l="-24750" r="-24750"/>
            </a:stretch>
          </a:blipFill>
          <a:ln>
            <a:noFill/>
          </a:ln>
          <a:effectLst>
            <a:softEdge rad="825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sym typeface="+mn-ea"/>
              </a:rPr>
              <a:t>编辑(幻灯片基础样式编辑）</a:t>
            </a:r>
            <a:endParaRPr lang="zh-CN" altLang="en-US" dirty="0">
              <a:solidFill>
                <a:schemeClr val="tx1"/>
              </a:solidFill>
              <a:latin typeface="微软雅黑" panose="020B0503020204020204" pitchFamily="34" charset="-122"/>
              <a:ea typeface="微软雅黑" panose="020B0503020204020204" pitchFamily="34" charset="-122"/>
              <a:cs typeface="Yuanti SC" charset="-122"/>
              <a:sym typeface="+mn-ea"/>
            </a:endParaRPr>
          </a:p>
        </p:txBody>
      </p:sp>
      <p:sp>
        <p:nvSpPr>
          <p:cNvPr id="32" name="Rectangle 31"/>
          <p:cNvSpPr/>
          <p:nvPr/>
        </p:nvSpPr>
        <p:spPr>
          <a:xfrm>
            <a:off x="0" y="0"/>
            <a:ext cx="12190503" cy="3981042"/>
          </a:xfrm>
          <a:prstGeom prst="rect">
            <a:avLst/>
          </a:prstGeom>
          <a:solidFill>
            <a:srgbClr val="43536A">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a:p>
        </p:txBody>
      </p:sp>
      <p:sp>
        <p:nvSpPr>
          <p:cNvPr id="13" name="圆角矩形 12"/>
          <p:cNvSpPr/>
          <p:nvPr userDrawn="1"/>
        </p:nvSpPr>
        <p:spPr>
          <a:xfrm>
            <a:off x="232886" y="2617198"/>
            <a:ext cx="1452563" cy="477104"/>
          </a:xfrm>
          <a:prstGeom prst="roundRect">
            <a:avLst/>
          </a:prstGeom>
          <a:solidFill>
            <a:srgbClr val="D9D9D9">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7" name="圆角矩形 16"/>
          <p:cNvSpPr/>
          <p:nvPr userDrawn="1"/>
        </p:nvSpPr>
        <p:spPr>
          <a:xfrm>
            <a:off x="232886" y="3654334"/>
            <a:ext cx="1452563" cy="477134"/>
          </a:xfrm>
          <a:prstGeom prst="roundRect">
            <a:avLst/>
          </a:prstGeom>
          <a:solidFill>
            <a:srgbClr val="F2F2F2">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8" name="圆角矩形 17"/>
          <p:cNvSpPr/>
          <p:nvPr userDrawn="1"/>
        </p:nvSpPr>
        <p:spPr>
          <a:xfrm>
            <a:off x="232818" y="4654017"/>
            <a:ext cx="1452563" cy="477134"/>
          </a:xfrm>
          <a:prstGeom prst="roundRect">
            <a:avLst/>
          </a:prstGeom>
          <a:solidFill>
            <a:srgbClr val="F2F2F2">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grpSp>
        <p:nvGrpSpPr>
          <p:cNvPr id="31" name="组合 30"/>
          <p:cNvGrpSpPr/>
          <p:nvPr userDrawn="1"/>
        </p:nvGrpSpPr>
        <p:grpSpPr>
          <a:xfrm>
            <a:off x="1968500" y="1706562"/>
            <a:ext cx="2321719" cy="4617155"/>
            <a:chOff x="3100" y="2687"/>
            <a:chExt cx="3656" cy="6338"/>
          </a:xfrm>
        </p:grpSpPr>
        <p:sp>
          <p:nvSpPr>
            <p:cNvPr id="5" name="矩形 4"/>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9" name="文本框 18"/>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语雀</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19"/>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4440676" y="1706517"/>
            <a:ext cx="2321560" cy="4628462"/>
            <a:chOff x="3100" y="2687"/>
            <a:chExt cx="3656" cy="6337"/>
          </a:xfrm>
        </p:grpSpPr>
        <p:sp>
          <p:nvSpPr>
            <p:cNvPr id="34" name="矩形 33"/>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35" name="文本框 34"/>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石墨</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userDrawn="1"/>
        </p:nvGrpSpPr>
        <p:grpSpPr>
          <a:xfrm>
            <a:off x="6912852" y="1706517"/>
            <a:ext cx="2321560" cy="4628462"/>
            <a:chOff x="3100" y="2687"/>
            <a:chExt cx="3656" cy="6337"/>
          </a:xfrm>
        </p:grpSpPr>
        <p:sp>
          <p:nvSpPr>
            <p:cNvPr id="41" name="矩形 40"/>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42" name="文本框 41"/>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腾讯文档</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3" name="直接连接符 42"/>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userDrawn="1"/>
        </p:nvGrpSpPr>
        <p:grpSpPr>
          <a:xfrm>
            <a:off x="9385028" y="1706381"/>
            <a:ext cx="2321560" cy="4640086"/>
            <a:chOff x="3100" y="2687"/>
            <a:chExt cx="3656" cy="6337"/>
          </a:xfrm>
        </p:grpSpPr>
        <p:sp>
          <p:nvSpPr>
            <p:cNvPr id="48" name="矩形 47"/>
            <p:cNvSpPr/>
            <p:nvPr userDrawn="1"/>
          </p:nvSpPr>
          <p:spPr>
            <a:xfrm>
              <a:off x="3100" y="2687"/>
              <a:ext cx="3656" cy="6337"/>
            </a:xfrm>
            <a:prstGeom prst="rect">
              <a:avLst/>
            </a:prstGeom>
            <a:solidFill>
              <a:srgbClr val="FFFFFF">
                <a:alpha val="100000"/>
              </a:srgbClr>
            </a:solidFill>
            <a:ln w="12700" cmpd="sng">
              <a:noFill/>
              <a:prstDash val="solid"/>
              <a:miter lim="800000"/>
            </a:ln>
            <a:effectLst>
              <a:outerShdw blurRad="1905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49" name="文本框 48"/>
            <p:cNvSpPr txBox="1"/>
            <p:nvPr userDrawn="1"/>
          </p:nvSpPr>
          <p:spPr>
            <a:xfrm>
              <a:off x="3719" y="3138"/>
              <a:ext cx="2419" cy="580"/>
            </a:xfrm>
            <a:prstGeom prst="rect">
              <a:avLst/>
            </a:prstGeom>
          </p:spPr>
          <p:txBody>
            <a:bodyPr wrap="none" rtlCol="0">
              <a:noAutofit/>
            </a:bodyPr>
            <a:p>
              <a:pPr algn="ctr"/>
              <a:r>
                <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rPr>
                <a:t>金山文档</a:t>
              </a:r>
              <a:endParaRPr lang="zh-CN" altLang="en-US">
                <a:solidFill>
                  <a:srgbClr val="1F4E79"/>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0" name="直接连接符 49"/>
            <p:cNvCxnSpPr/>
            <p:nvPr userDrawn="1"/>
          </p:nvCxnSpPr>
          <p:spPr>
            <a:xfrm>
              <a:off x="3531" y="3952"/>
              <a:ext cx="2794" cy="0"/>
            </a:xfrm>
            <a:prstGeom prst="line">
              <a:avLst/>
            </a:prstGeom>
            <a:ln w="12700" cap="flat" cmpd="sng" algn="ctr">
              <a:solidFill>
                <a:srgbClr val="979797">
                  <a:alpha val="31000"/>
                </a:srgb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userDrawn="1"/>
        </p:nvSpPr>
        <p:spPr>
          <a:xfrm>
            <a:off x="232818" y="2670946"/>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文字</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userDrawn="1"/>
        </p:nvSpPr>
        <p:spPr>
          <a:xfrm>
            <a:off x="232818" y="3708082"/>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表格</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文本框 56"/>
          <p:cNvSpPr txBox="1"/>
          <p:nvPr userDrawn="1"/>
        </p:nvSpPr>
        <p:spPr>
          <a:xfrm>
            <a:off x="232818" y="4707799"/>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演示</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userDrawn="1"/>
        </p:nvSpPr>
        <p:spPr>
          <a:xfrm>
            <a:off x="2095456" y="2617192"/>
            <a:ext cx="2131159" cy="936163"/>
          </a:xfrm>
          <a:prstGeom prst="rect">
            <a:avLst/>
          </a:prstGeom>
        </p:spPr>
        <p:txBody>
          <a:bodyPr wrap="square" rtlCol="0">
            <a:noAutofit/>
          </a:bodyPr>
          <a:p>
            <a:pPr marL="285750" indent="-285750" algn="l">
              <a:buChar char="•"/>
            </a:pPr>
            <a:r>
              <a:rPr lang="zh-CN" altLang="en-US" sz="1400">
                <a:solidFill>
                  <a:srgbClr val="323F50"/>
                </a:solidFill>
              </a:rPr>
              <a:t>编辑(文字段落样式优化)，翻译，markdown、历史版本</a:t>
            </a:r>
            <a:endParaRPr lang="zh-CN" altLang="en-US" sz="1400">
              <a:solidFill>
                <a:srgbClr val="323F50"/>
              </a:solidFill>
            </a:endParaRPr>
          </a:p>
        </p:txBody>
      </p:sp>
      <p:sp>
        <p:nvSpPr>
          <p:cNvPr id="60" name="文本框 59"/>
          <p:cNvSpPr txBox="1"/>
          <p:nvPr/>
        </p:nvSpPr>
        <p:spPr>
          <a:xfrm>
            <a:off x="2095456" y="3708085"/>
            <a:ext cx="2067741" cy="1221422"/>
          </a:xfrm>
          <a:prstGeom prst="rect">
            <a:avLst/>
          </a:prstGeom>
          <a:noFill/>
        </p:spPr>
        <p:txBody>
          <a:bodyPr wrap="square" rtlCol="0" anchor="t">
            <a:noAutofit/>
          </a:bodyPr>
          <a:p>
            <a:pPr marL="285750" indent="-285750">
              <a:buChar char="•"/>
            </a:pPr>
            <a:r>
              <a:rPr lang="zh-CN" altLang="en-US" sz="1400">
                <a:solidFill>
                  <a:srgbClr val="323F50"/>
                </a:solidFill>
              </a:rPr>
              <a:t>编辑(表格样式调整、基础函数);导出、存为模板、追溯历史版本</a:t>
            </a:r>
            <a:endParaRPr lang="zh-CN" altLang="en-US" sz="1400">
              <a:solidFill>
                <a:srgbClr val="323F50"/>
              </a:solidFill>
            </a:endParaRPr>
          </a:p>
        </p:txBody>
      </p:sp>
      <p:sp>
        <p:nvSpPr>
          <p:cNvPr id="61" name="文本框 60"/>
          <p:cNvSpPr txBox="1"/>
          <p:nvPr/>
        </p:nvSpPr>
        <p:spPr>
          <a:xfrm>
            <a:off x="2095456" y="4707784"/>
            <a:ext cx="2067741" cy="939301"/>
          </a:xfrm>
          <a:prstGeom prst="rect">
            <a:avLst/>
          </a:prstGeom>
          <a:noFill/>
        </p:spPr>
        <p:txBody>
          <a:bodyPr wrap="square" rtlCol="0" anchor="t">
            <a:noAutofit/>
          </a:bodyPr>
          <a:p>
            <a:pPr marL="285750" indent="-285750">
              <a:buChar char="•"/>
            </a:pPr>
            <a:r>
              <a:rPr lang="zh-CN" altLang="en-US" sz="1400">
                <a:solidFill>
                  <a:srgbClr val="323F50"/>
                </a:solidFill>
                <a:sym typeface="+mn-ea"/>
              </a:rPr>
              <a:t>无演示功能</a:t>
            </a:r>
            <a:endParaRPr lang="zh-CN" altLang="en-US" sz="1400">
              <a:solidFill>
                <a:srgbClr val="323F50"/>
              </a:solidFill>
              <a:sym typeface="+mn-ea"/>
            </a:endParaRPr>
          </a:p>
        </p:txBody>
      </p:sp>
      <p:sp>
        <p:nvSpPr>
          <p:cNvPr id="72" name="直角三角形 71"/>
          <p:cNvSpPr/>
          <p:nvPr/>
        </p:nvSpPr>
        <p:spPr>
          <a:xfrm flipV="1">
            <a:off x="0" y="0"/>
            <a:ext cx="1855482" cy="1855482"/>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281916" y="663658"/>
            <a:ext cx="4028135" cy="512445"/>
          </a:xfrm>
          <a:prstGeom prst="rect">
            <a:avLst/>
          </a:prstGeom>
          <a:noFill/>
        </p:spPr>
        <p:txBody>
          <a:bodyPr wrap="square" rtlCol="0" anchor="ctr">
            <a:spAutoFit/>
          </a:bodyPr>
          <a:lstStyle/>
          <a:p>
            <a:pPr>
              <a:lnSpc>
                <a:spcPct val="110000"/>
              </a:lnSpc>
            </a:pP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功能分析</a:t>
            </a:r>
            <a:r>
              <a:rPr kumimoji="1" lang="en-US" altLang="zh-CN"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——文档编辑</a:t>
            </a:r>
            <a:endParaRPr kumimoji="1" lang="zh-CN" altLang="en-US" sz="275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文本框 66"/>
          <p:cNvSpPr txBox="1"/>
          <p:nvPr userDrawn="1"/>
        </p:nvSpPr>
        <p:spPr>
          <a:xfrm>
            <a:off x="4567646" y="2617198"/>
            <a:ext cx="2067696" cy="708478"/>
          </a:xfrm>
          <a:prstGeom prst="rect">
            <a:avLst/>
          </a:prstGeom>
        </p:spPr>
        <p:txBody>
          <a:bodyPr wrap="square" rtlCol="0">
            <a:noAutofit/>
          </a:bodyPr>
          <a:p>
            <a:pPr marL="285750" indent="-285750" algn="l">
              <a:buChar char="•"/>
            </a:pPr>
            <a:r>
              <a:rPr lang="zh-CN" altLang="en-US" sz="1400">
                <a:solidFill>
                  <a:srgbClr val="445469"/>
                </a:solidFill>
                <a:sym typeface="+mn-ea"/>
              </a:rPr>
              <a:t>编辑（文字段落样式优化）；增加页面标题，智能翻译</a:t>
            </a:r>
            <a:endParaRPr lang="zh-CN" altLang="en-US" sz="1400">
              <a:solidFill>
                <a:srgbClr val="445469"/>
              </a:solidFill>
              <a:sym typeface="+mn-ea"/>
            </a:endParaRPr>
          </a:p>
        </p:txBody>
      </p:sp>
      <p:sp>
        <p:nvSpPr>
          <p:cNvPr id="3" name="文本框 2"/>
          <p:cNvSpPr txBox="1"/>
          <p:nvPr/>
        </p:nvSpPr>
        <p:spPr>
          <a:xfrm>
            <a:off x="4567623" y="3654363"/>
            <a:ext cx="2067741" cy="1221422"/>
          </a:xfrm>
          <a:prstGeom prst="rect">
            <a:avLst/>
          </a:prstGeom>
          <a:noFill/>
        </p:spPr>
        <p:txBody>
          <a:bodyPr wrap="square" rtlCol="0" anchor="t">
            <a:noAutofit/>
          </a:bodyPr>
          <a:p>
            <a:pPr marL="285750" indent="-285750">
              <a:buChar char="•"/>
            </a:pPr>
            <a:r>
              <a:rPr lang="zh-CN" altLang="en-US" sz="1400">
                <a:solidFill>
                  <a:srgbClr val="323F50"/>
                </a:solidFill>
              </a:rPr>
              <a:t>编辑(表格样式调整、基础函数);导出为</a:t>
            </a:r>
            <a:r>
              <a:rPr lang="en-US" altLang="zh-CN" sz="1400">
                <a:solidFill>
                  <a:srgbClr val="323F50"/>
                </a:solidFill>
              </a:rPr>
              <a:t>excel</a:t>
            </a:r>
            <a:r>
              <a:rPr lang="zh-CN" altLang="en-US" sz="1400">
                <a:solidFill>
                  <a:srgbClr val="323F50"/>
                </a:solidFill>
              </a:rPr>
              <a:t>；</a:t>
            </a:r>
            <a:endParaRPr lang="zh-CN" altLang="en-US" sz="1400">
              <a:solidFill>
                <a:srgbClr val="323F50"/>
              </a:solidFill>
            </a:endParaRPr>
          </a:p>
        </p:txBody>
      </p:sp>
      <p:sp>
        <p:nvSpPr>
          <p:cNvPr id="4" name="文本框 3"/>
          <p:cNvSpPr txBox="1"/>
          <p:nvPr/>
        </p:nvSpPr>
        <p:spPr>
          <a:xfrm>
            <a:off x="4567623" y="4654063"/>
            <a:ext cx="2067741" cy="939301"/>
          </a:xfrm>
          <a:prstGeom prst="rect">
            <a:avLst/>
          </a:prstGeom>
          <a:noFill/>
        </p:spPr>
        <p:txBody>
          <a:bodyPr wrap="square" rtlCol="0" anchor="t">
            <a:noAutofit/>
          </a:bodyPr>
          <a:p>
            <a:pPr marL="285750" indent="-285750">
              <a:buChar char="•"/>
            </a:pPr>
            <a:r>
              <a:rPr lang="zh-CN" altLang="en-US" sz="1400">
                <a:solidFill>
                  <a:srgbClr val="323F50"/>
                </a:solidFill>
              </a:rPr>
              <a:t>编辑(基础编辑）</a:t>
            </a:r>
            <a:endParaRPr lang="zh-CN" altLang="en-US" sz="1400">
              <a:solidFill>
                <a:srgbClr val="323F50"/>
              </a:solidFill>
            </a:endParaRPr>
          </a:p>
        </p:txBody>
      </p:sp>
      <p:sp>
        <p:nvSpPr>
          <p:cNvPr id="7" name="文本框 6"/>
          <p:cNvSpPr txBox="1"/>
          <p:nvPr userDrawn="1"/>
        </p:nvSpPr>
        <p:spPr>
          <a:xfrm>
            <a:off x="6916988" y="2617192"/>
            <a:ext cx="2067696" cy="708478"/>
          </a:xfrm>
          <a:prstGeom prst="rect">
            <a:avLst/>
          </a:prstGeom>
        </p:spPr>
        <p:txBody>
          <a:bodyPr wrap="square" rtlCol="0">
            <a:noAutofit/>
          </a:bodyPr>
          <a:p>
            <a:pPr marL="285750" indent="-285750" algn="l">
              <a:buChar char="•"/>
            </a:pPr>
            <a:r>
              <a:rPr lang="zh-CN" altLang="en-US" sz="1400">
                <a:solidFill>
                  <a:srgbClr val="445469"/>
                </a:solidFill>
                <a:sym typeface="+mn-ea"/>
              </a:rPr>
              <a:t>编辑（文字段落</a:t>
            </a:r>
            <a:r>
              <a:rPr lang="en-US" altLang="zh-CN" sz="1400">
                <a:solidFill>
                  <a:srgbClr val="445469"/>
                </a:solidFill>
                <a:sym typeface="+mn-ea"/>
              </a:rPr>
              <a:t>/</a:t>
            </a:r>
            <a:r>
              <a:rPr lang="zh-CN" altLang="en-US" sz="1400">
                <a:solidFill>
                  <a:srgbClr val="445469"/>
                </a:solidFill>
                <a:sym typeface="+mn-ea"/>
              </a:rPr>
              <a:t>页面样式优化）；智能纠错，智能翻译；</a:t>
            </a:r>
            <a:r>
              <a:rPr lang="en-US" altLang="zh-CN" sz="1400">
                <a:solidFill>
                  <a:srgbClr val="445469"/>
                </a:solidFill>
                <a:sym typeface="+mn-ea"/>
              </a:rPr>
              <a:t>markdown;</a:t>
            </a:r>
            <a:endParaRPr lang="zh-CN" altLang="en-US" sz="1400">
              <a:solidFill>
                <a:srgbClr val="445469"/>
              </a:solidFill>
              <a:sym typeface="+mn-ea"/>
            </a:endParaRPr>
          </a:p>
        </p:txBody>
      </p:sp>
      <p:sp>
        <p:nvSpPr>
          <p:cNvPr id="8" name="文本框 7"/>
          <p:cNvSpPr txBox="1"/>
          <p:nvPr/>
        </p:nvSpPr>
        <p:spPr>
          <a:xfrm>
            <a:off x="6912893" y="3654363"/>
            <a:ext cx="2067741" cy="1221422"/>
          </a:xfrm>
          <a:prstGeom prst="rect">
            <a:avLst/>
          </a:prstGeom>
          <a:noFill/>
        </p:spPr>
        <p:txBody>
          <a:bodyPr wrap="square" rtlCol="0" anchor="t">
            <a:noAutofit/>
          </a:bodyPr>
          <a:p>
            <a:pPr marL="285750" indent="-285750">
              <a:buChar char="•"/>
            </a:pPr>
            <a:r>
              <a:rPr lang="zh-CN" altLang="en-US" sz="1400">
                <a:solidFill>
                  <a:srgbClr val="323F50"/>
                </a:solidFill>
              </a:rPr>
              <a:t>编辑(表格样式调整、基础函数);转化收集表；智能分列；</a:t>
            </a:r>
            <a:endParaRPr lang="zh-CN" altLang="en-US" sz="1400">
              <a:solidFill>
                <a:srgbClr val="323F50"/>
              </a:solidFill>
            </a:endParaRPr>
          </a:p>
        </p:txBody>
      </p:sp>
      <p:sp>
        <p:nvSpPr>
          <p:cNvPr id="9" name="文本框 8"/>
          <p:cNvSpPr txBox="1"/>
          <p:nvPr/>
        </p:nvSpPr>
        <p:spPr>
          <a:xfrm>
            <a:off x="6912893" y="4654063"/>
            <a:ext cx="2067741" cy="939301"/>
          </a:xfrm>
          <a:prstGeom prst="rect">
            <a:avLst/>
          </a:prstGeom>
          <a:noFill/>
        </p:spPr>
        <p:txBody>
          <a:bodyPr wrap="square" rtlCol="0" anchor="t">
            <a:noAutofit/>
          </a:bodyPr>
          <a:p>
            <a:pPr marL="285750" indent="-285750">
              <a:buChar char="•"/>
            </a:pPr>
            <a:r>
              <a:rPr lang="zh-CN" altLang="en-US" sz="1400">
                <a:solidFill>
                  <a:srgbClr val="323F50"/>
                </a:solidFill>
              </a:rPr>
              <a:t>编辑(较丰富的组件支持、放映功能）</a:t>
            </a:r>
            <a:endParaRPr lang="zh-CN" altLang="en-US" sz="1400">
              <a:solidFill>
                <a:srgbClr val="323F50"/>
              </a:solidFill>
            </a:endParaRPr>
          </a:p>
        </p:txBody>
      </p:sp>
      <p:sp>
        <p:nvSpPr>
          <p:cNvPr id="10" name="文本框 9"/>
          <p:cNvSpPr txBox="1"/>
          <p:nvPr userDrawn="1"/>
        </p:nvSpPr>
        <p:spPr>
          <a:xfrm>
            <a:off x="9511964" y="2617192"/>
            <a:ext cx="2067696" cy="708478"/>
          </a:xfrm>
          <a:prstGeom prst="rect">
            <a:avLst/>
          </a:prstGeom>
        </p:spPr>
        <p:txBody>
          <a:bodyPr wrap="square" rtlCol="0">
            <a:noAutofit/>
          </a:bodyPr>
          <a:p>
            <a:pPr marL="285750" indent="-285750" algn="l">
              <a:buChar char="•"/>
            </a:pPr>
            <a:r>
              <a:rPr lang="zh-CN" altLang="en-US" sz="1400">
                <a:solidFill>
                  <a:srgbClr val="445469"/>
                </a:solidFill>
                <a:sym typeface="+mn-ea"/>
              </a:rPr>
              <a:t>编辑（文字段落</a:t>
            </a:r>
            <a:r>
              <a:rPr lang="en-US" altLang="zh-CN" sz="1400">
                <a:solidFill>
                  <a:srgbClr val="445469"/>
                </a:solidFill>
                <a:sym typeface="+mn-ea"/>
              </a:rPr>
              <a:t>/</a:t>
            </a:r>
            <a:r>
              <a:rPr lang="zh-CN" altLang="en-US" sz="1400">
                <a:solidFill>
                  <a:srgbClr val="445469"/>
                </a:solidFill>
                <a:sym typeface="+mn-ea"/>
              </a:rPr>
              <a:t>页面样式优化</a:t>
            </a:r>
            <a:r>
              <a:rPr lang="en-US" altLang="zh-CN" sz="1400">
                <a:solidFill>
                  <a:srgbClr val="445469"/>
                </a:solidFill>
                <a:sym typeface="+mn-ea"/>
              </a:rPr>
              <a:t>/</a:t>
            </a:r>
            <a:r>
              <a:rPr lang="zh-CN" altLang="en-US" sz="1400">
                <a:solidFill>
                  <a:srgbClr val="445469"/>
                </a:solidFill>
                <a:sym typeface="+mn-ea"/>
              </a:rPr>
              <a:t>组件添加）；无智能化功能；</a:t>
            </a:r>
            <a:endParaRPr lang="zh-CN" altLang="en-US" sz="1400">
              <a:solidFill>
                <a:srgbClr val="445469"/>
              </a:solidFill>
              <a:sym typeface="+mn-ea"/>
            </a:endParaRPr>
          </a:p>
        </p:txBody>
      </p:sp>
      <p:sp>
        <p:nvSpPr>
          <p:cNvPr id="12" name="文本框 11"/>
          <p:cNvSpPr txBox="1"/>
          <p:nvPr userDrawn="1"/>
        </p:nvSpPr>
        <p:spPr>
          <a:xfrm>
            <a:off x="9511957" y="3654363"/>
            <a:ext cx="2067696" cy="708478"/>
          </a:xfrm>
          <a:prstGeom prst="rect">
            <a:avLst/>
          </a:prstGeom>
        </p:spPr>
        <p:txBody>
          <a:bodyPr wrap="square" rtlCol="0">
            <a:noAutofit/>
          </a:bodyPr>
          <a:p>
            <a:pPr marL="285750" indent="-285750" algn="l">
              <a:buChar char="•"/>
            </a:pPr>
            <a:r>
              <a:rPr lang="zh-CN" altLang="en-US" sz="1400">
                <a:solidFill>
                  <a:srgbClr val="445469"/>
                </a:solidFill>
                <a:sym typeface="+mn-ea"/>
              </a:rPr>
              <a:t>编辑（表格样式、调整丰富的函数、附加功能）；文件列表下载</a:t>
            </a:r>
            <a:r>
              <a:rPr lang="en-US" altLang="zh-CN" sz="1400">
                <a:solidFill>
                  <a:srgbClr val="445469"/>
                </a:solidFill>
                <a:sym typeface="+mn-ea"/>
              </a:rPr>
              <a:t>;</a:t>
            </a:r>
            <a:endParaRPr lang="zh-CN" altLang="en-US" sz="1400">
              <a:solidFill>
                <a:srgbClr val="445469"/>
              </a:solidFill>
              <a:sym typeface="+mn-ea"/>
            </a:endParaRPr>
          </a:p>
        </p:txBody>
      </p:sp>
      <p:sp>
        <p:nvSpPr>
          <p:cNvPr id="14" name="文本框 13"/>
          <p:cNvSpPr txBox="1"/>
          <p:nvPr/>
        </p:nvSpPr>
        <p:spPr>
          <a:xfrm>
            <a:off x="9389164" y="4654063"/>
            <a:ext cx="2067741" cy="939301"/>
          </a:xfrm>
          <a:prstGeom prst="rect">
            <a:avLst/>
          </a:prstGeom>
          <a:noFill/>
        </p:spPr>
        <p:txBody>
          <a:bodyPr wrap="square" rtlCol="0" anchor="t">
            <a:noAutofit/>
          </a:bodyPr>
          <a:p>
            <a:pPr marL="285750" indent="-285750">
              <a:buChar char="•"/>
            </a:pPr>
            <a:r>
              <a:rPr lang="zh-CN" altLang="en-US" sz="1400">
                <a:solidFill>
                  <a:srgbClr val="323F50"/>
                </a:solidFill>
              </a:rPr>
              <a:t>编辑(较丰富的组件支持、放映功能）</a:t>
            </a:r>
            <a:endParaRPr lang="zh-CN" altLang="en-US" sz="1400">
              <a:solidFill>
                <a:srgbClr val="323F50"/>
              </a:solidFill>
            </a:endParaRPr>
          </a:p>
        </p:txBody>
      </p:sp>
      <p:sp>
        <p:nvSpPr>
          <p:cNvPr id="6" name="圆角矩形 5"/>
          <p:cNvSpPr/>
          <p:nvPr userDrawn="1"/>
        </p:nvSpPr>
        <p:spPr>
          <a:xfrm>
            <a:off x="232836" y="5593409"/>
            <a:ext cx="1452563" cy="477134"/>
          </a:xfrm>
          <a:prstGeom prst="roundRect">
            <a:avLst/>
          </a:prstGeom>
          <a:solidFill>
            <a:srgbClr val="F2F2F2">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1" name="文本框 10"/>
          <p:cNvSpPr txBox="1"/>
          <p:nvPr userDrawn="1"/>
        </p:nvSpPr>
        <p:spPr>
          <a:xfrm>
            <a:off x="232836" y="5647191"/>
            <a:ext cx="1452563" cy="369570"/>
          </a:xfrm>
          <a:prstGeom prst="rect">
            <a:avLst/>
          </a:prstGeom>
        </p:spPr>
        <p:txBody>
          <a:bodyPr wrap="square" rtlCol="0">
            <a:noAutofit/>
          </a:bodyPr>
          <a:p>
            <a:pPr algn="ctr"/>
            <a:r>
              <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多人编辑</a:t>
            </a:r>
            <a:endParaRPr lang="zh-CN" altLang="en-US">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2032054" y="5338503"/>
            <a:ext cx="2194679" cy="308610"/>
          </a:xfrm>
          <a:prstGeom prst="rect">
            <a:avLst/>
          </a:prstGeom>
          <a:noFill/>
        </p:spPr>
        <p:txBody>
          <a:bodyPr wrap="square" rtlCol="0" anchor="t">
            <a:noAutofit/>
          </a:bodyPr>
          <a:p>
            <a:pPr marL="285750" indent="-285750">
              <a:buChar char="•"/>
            </a:pPr>
            <a:r>
              <a:rPr lang="zh-CN" altLang="en-US" sz="1400">
                <a:solidFill>
                  <a:srgbClr val="323F50"/>
                </a:solidFill>
                <a:sym typeface="+mn-ea"/>
              </a:rPr>
              <a:t>邀请团队成员、空间成员；或通过手机号，微信链接分享添加；</a:t>
            </a:r>
            <a:endParaRPr lang="zh-CN" altLang="en-US" sz="1400">
              <a:solidFill>
                <a:srgbClr val="323F50"/>
              </a:solidFill>
              <a:sym typeface="+mn-ea"/>
            </a:endParaRPr>
          </a:p>
        </p:txBody>
      </p:sp>
      <p:sp>
        <p:nvSpPr>
          <p:cNvPr id="16" name="文本框 15"/>
          <p:cNvSpPr txBox="1"/>
          <p:nvPr/>
        </p:nvSpPr>
        <p:spPr>
          <a:xfrm>
            <a:off x="4504091" y="5338487"/>
            <a:ext cx="2194679" cy="308610"/>
          </a:xfrm>
          <a:prstGeom prst="rect">
            <a:avLst/>
          </a:prstGeom>
          <a:noFill/>
        </p:spPr>
        <p:txBody>
          <a:bodyPr wrap="square" rtlCol="0" anchor="t">
            <a:noAutofit/>
          </a:bodyPr>
          <a:p>
            <a:pPr marL="285750" indent="-285750">
              <a:buChar char="•"/>
            </a:pPr>
            <a:r>
              <a:rPr lang="zh-CN" altLang="en-US" sz="1400">
                <a:solidFill>
                  <a:srgbClr val="445469"/>
                </a:solidFill>
                <a:sym typeface="+mn-ea"/>
              </a:rPr>
              <a:t>邀请文档好友，团队成员；微信分享添加；</a:t>
            </a:r>
            <a:endParaRPr lang="zh-CN" altLang="en-US" sz="1400">
              <a:solidFill>
                <a:srgbClr val="445469"/>
              </a:solidFill>
              <a:sym typeface="+mn-ea"/>
            </a:endParaRPr>
          </a:p>
        </p:txBody>
      </p:sp>
      <p:sp>
        <p:nvSpPr>
          <p:cNvPr id="21" name="文本框 20"/>
          <p:cNvSpPr txBox="1"/>
          <p:nvPr/>
        </p:nvSpPr>
        <p:spPr>
          <a:xfrm>
            <a:off x="6912890" y="5338487"/>
            <a:ext cx="1929062" cy="657341"/>
          </a:xfrm>
          <a:prstGeom prst="rect">
            <a:avLst/>
          </a:prstGeom>
          <a:noFill/>
        </p:spPr>
        <p:txBody>
          <a:bodyPr wrap="square" rtlCol="0" anchor="t">
            <a:noAutofit/>
          </a:bodyPr>
          <a:p>
            <a:pPr marL="285750" indent="-285750">
              <a:buChar char="•"/>
            </a:pPr>
            <a:r>
              <a:rPr lang="en-US" altLang="zh-CN" sz="1400">
                <a:solidFill>
                  <a:srgbClr val="323F50"/>
                </a:solidFill>
                <a:sym typeface="+mn-ea"/>
              </a:rPr>
              <a:t>QQ</a:t>
            </a:r>
            <a:r>
              <a:rPr lang="zh-CN" altLang="en-US" sz="1400">
                <a:solidFill>
                  <a:srgbClr val="323F50"/>
                </a:solidFill>
                <a:sym typeface="+mn-ea"/>
              </a:rPr>
              <a:t>，微信小程序；分享二维码，链</a:t>
            </a:r>
            <a:r>
              <a:rPr lang="zh-CN" altLang="en-US" sz="1400">
                <a:solidFill>
                  <a:srgbClr val="445469"/>
                </a:solidFill>
                <a:sym typeface="+mn-ea"/>
              </a:rPr>
              <a:t>接添加</a:t>
            </a:r>
            <a:endParaRPr lang="zh-CN" altLang="en-US" sz="1400">
              <a:solidFill>
                <a:srgbClr val="445469"/>
              </a:solidFill>
              <a:sym typeface="+mn-ea"/>
            </a:endParaRPr>
          </a:p>
        </p:txBody>
      </p:sp>
      <p:sp>
        <p:nvSpPr>
          <p:cNvPr id="22" name="文本框 21"/>
          <p:cNvSpPr txBox="1"/>
          <p:nvPr/>
        </p:nvSpPr>
        <p:spPr>
          <a:xfrm>
            <a:off x="9511981" y="5338487"/>
            <a:ext cx="1944872" cy="308610"/>
          </a:xfrm>
          <a:prstGeom prst="rect">
            <a:avLst/>
          </a:prstGeom>
          <a:noFill/>
        </p:spPr>
        <p:txBody>
          <a:bodyPr wrap="square" rtlCol="0" anchor="t">
            <a:noAutofit/>
          </a:bodyPr>
          <a:p>
            <a:pPr marL="285750" indent="-285750">
              <a:buChar char="•"/>
            </a:pPr>
            <a:r>
              <a:rPr lang="zh-CN" altLang="en-US" sz="1400">
                <a:solidFill>
                  <a:srgbClr val="445469"/>
                </a:solidFill>
                <a:sym typeface="+mn-ea"/>
              </a:rPr>
              <a:t>文档好友添加；链接分享添加；</a:t>
            </a:r>
            <a:endParaRPr lang="zh-CN" altLang="en-US" sz="1400">
              <a:solidFill>
                <a:srgbClr val="445469"/>
              </a:solidFill>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Photo By Volkan Olmez"/>
          <p:cNvPicPr>
            <a:picLocks noChangeAspect="1" noChangeArrowheads="1"/>
          </p:cNvPicPr>
          <p:nvPr/>
        </p:nvPicPr>
        <p:blipFill>
          <a:blip r:embed="rId1">
            <a:extLst>
              <a:ext uri="{28A0092B-C50C-407E-A947-70E740481C1C}">
                <a14:useLocalDpi xmlns:a14="http://schemas.microsoft.com/office/drawing/2010/main" val="0"/>
              </a:ext>
            </a:extLst>
          </a:blip>
          <a:srcRect t="22531" r="51" b="37953"/>
          <a:stretch>
            <a:fillRect/>
          </a:stretch>
        </p:blipFill>
        <p:spPr bwMode="auto">
          <a:xfrm>
            <a:off x="-14570" y="-12606"/>
            <a:ext cx="12206570" cy="2859089"/>
          </a:xfrm>
          <a:custGeom>
            <a:avLst/>
            <a:gdLst>
              <a:gd name="connsiteX0" fmla="*/ 0 w 12192001"/>
              <a:gd name="connsiteY0" fmla="*/ 0 h 2859089"/>
              <a:gd name="connsiteX1" fmla="*/ 12192001 w 12192001"/>
              <a:gd name="connsiteY1" fmla="*/ 0 h 2859089"/>
              <a:gd name="connsiteX2" fmla="*/ 12192001 w 12192001"/>
              <a:gd name="connsiteY2" fmla="*/ 2859089 h 2859089"/>
              <a:gd name="connsiteX3" fmla="*/ 0 w 12192001"/>
              <a:gd name="connsiteY3" fmla="*/ 2859089 h 2859089"/>
            </a:gdLst>
            <a:ahLst/>
            <a:cxnLst>
              <a:cxn ang="0">
                <a:pos x="connsiteX0" y="connsiteY0"/>
              </a:cxn>
              <a:cxn ang="0">
                <a:pos x="connsiteX1" y="connsiteY1"/>
              </a:cxn>
              <a:cxn ang="0">
                <a:pos x="connsiteX2" y="connsiteY2"/>
              </a:cxn>
              <a:cxn ang="0">
                <a:pos x="connsiteX3" y="connsiteY3"/>
              </a:cxn>
            </a:cxnLst>
            <a:rect l="l" t="t" r="r" b="b"/>
            <a:pathLst>
              <a:path w="12192001" h="2859089">
                <a:moveTo>
                  <a:pt x="0" y="0"/>
                </a:moveTo>
                <a:lnTo>
                  <a:pt x="12192001" y="0"/>
                </a:lnTo>
                <a:lnTo>
                  <a:pt x="12192001" y="2859089"/>
                </a:lnTo>
                <a:lnTo>
                  <a:pt x="0" y="2859089"/>
                </a:lnTo>
                <a:close/>
              </a:path>
            </a:pathLst>
          </a:cu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4673599" y="2132799"/>
            <a:ext cx="2844800" cy="724702"/>
          </a:xfrm>
          <a:prstGeom prst="rect">
            <a:avLst/>
          </a:prstGeom>
          <a:solidFill>
            <a:srgbClr val="43536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73599" y="2850121"/>
            <a:ext cx="2844800" cy="19787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589779" y="2286518"/>
            <a:ext cx="3012440" cy="460375"/>
          </a:xfrm>
          <a:prstGeom prst="rect">
            <a:avLst/>
          </a:prstGeom>
          <a:noFill/>
        </p:spPr>
        <p:txBody>
          <a:bodyPr wrap="square" rtlCol="0">
            <a:spAutoFit/>
          </a:bodyPr>
          <a:lstStyle/>
          <a:p>
            <a:pPr algn="ctr"/>
            <a:r>
              <a:rPr lang="zh-CN" altLang="en-US" sz="2400" dirty="0">
                <a:solidFill>
                  <a:schemeClr val="bg1"/>
                </a:solidFill>
                <a:latin typeface="Helvetica" panose="020B0604020202030204" pitchFamily="34" charset="0"/>
              </a:rPr>
              <a:t>分析总结</a:t>
            </a:r>
            <a:endParaRPr lang="zh-CN" altLang="en-US" sz="2400" dirty="0">
              <a:solidFill>
                <a:schemeClr val="bg1"/>
              </a:solidFill>
              <a:latin typeface="Helvetica" panose="020B0604020202030204" pitchFamily="34" charset="0"/>
            </a:endParaRPr>
          </a:p>
        </p:txBody>
      </p:sp>
      <p:grpSp>
        <p:nvGrpSpPr>
          <p:cNvPr id="9" name="组合 8"/>
          <p:cNvGrpSpPr/>
          <p:nvPr/>
        </p:nvGrpSpPr>
        <p:grpSpPr>
          <a:xfrm>
            <a:off x="1393260" y="3788228"/>
            <a:ext cx="1007836" cy="1007836"/>
            <a:chOff x="4717143" y="3773714"/>
            <a:chExt cx="1007836" cy="1007836"/>
          </a:xfrm>
        </p:grpSpPr>
        <p:sp>
          <p:nvSpPr>
            <p:cNvPr id="5"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0" name="组合 9"/>
          <p:cNvGrpSpPr/>
          <p:nvPr/>
        </p:nvGrpSpPr>
        <p:grpSpPr>
          <a:xfrm rot="5400000">
            <a:off x="4192474" y="3788228"/>
            <a:ext cx="1007836" cy="1007836"/>
            <a:chOff x="4717143" y="3773714"/>
            <a:chExt cx="1007836" cy="1007836"/>
          </a:xfrm>
        </p:grpSpPr>
        <p:sp>
          <p:nvSpPr>
            <p:cNvPr id="11"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2"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3" name="组合 12"/>
          <p:cNvGrpSpPr/>
          <p:nvPr/>
        </p:nvGrpSpPr>
        <p:grpSpPr>
          <a:xfrm rot="10800000">
            <a:off x="10001202" y="3788402"/>
            <a:ext cx="1007836" cy="1007836"/>
            <a:chOff x="4717143" y="3773714"/>
            <a:chExt cx="1007836" cy="1007836"/>
          </a:xfrm>
        </p:grpSpPr>
        <p:sp>
          <p:nvSpPr>
            <p:cNvPr id="14"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5"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6" name="组合 15"/>
          <p:cNvGrpSpPr/>
          <p:nvPr/>
        </p:nvGrpSpPr>
        <p:grpSpPr>
          <a:xfrm rot="16200000">
            <a:off x="7226439" y="3788402"/>
            <a:ext cx="1007836" cy="1007836"/>
            <a:chOff x="4717143" y="3773714"/>
            <a:chExt cx="1007836" cy="1007836"/>
          </a:xfrm>
        </p:grpSpPr>
        <p:sp>
          <p:nvSpPr>
            <p:cNvPr id="17"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sp>
        <p:nvSpPr>
          <p:cNvPr id="20" name="文本框 19"/>
          <p:cNvSpPr txBox="1"/>
          <p:nvPr/>
        </p:nvSpPr>
        <p:spPr>
          <a:xfrm>
            <a:off x="1447235" y="3830481"/>
            <a:ext cx="899886" cy="923330"/>
          </a:xfrm>
          <a:prstGeom prst="rect">
            <a:avLst/>
          </a:prstGeom>
          <a:noFill/>
        </p:spPr>
        <p:txBody>
          <a:bodyPr wrap="square" rtlCol="0">
            <a:spAutoFit/>
          </a:bodyPr>
          <a:lstStyle/>
          <a:p>
            <a:pPr algn="ctr"/>
            <a:r>
              <a:rPr lang="en-US" altLang="zh-CN" sz="5400" dirty="0">
                <a:solidFill>
                  <a:srgbClr val="43536A"/>
                </a:solidFill>
                <a:latin typeface="Helvetica" panose="020B0604020202030204" pitchFamily="34" charset="0"/>
              </a:rPr>
              <a:t>S</a:t>
            </a:r>
            <a:endParaRPr lang="zh-CN" altLang="en-US" sz="5400" dirty="0">
              <a:solidFill>
                <a:srgbClr val="43536A"/>
              </a:solidFill>
              <a:latin typeface="Helvetica" panose="020B0604020202030204" pitchFamily="34" charset="0"/>
            </a:endParaRPr>
          </a:p>
        </p:txBody>
      </p:sp>
      <p:sp>
        <p:nvSpPr>
          <p:cNvPr id="21" name="文本框 20"/>
          <p:cNvSpPr txBox="1"/>
          <p:nvPr/>
        </p:nvSpPr>
        <p:spPr>
          <a:xfrm>
            <a:off x="4246449" y="3830481"/>
            <a:ext cx="899886" cy="923330"/>
          </a:xfrm>
          <a:prstGeom prst="rect">
            <a:avLst/>
          </a:prstGeom>
          <a:noFill/>
        </p:spPr>
        <p:txBody>
          <a:bodyPr wrap="square" rtlCol="0">
            <a:spAutoFit/>
          </a:bodyPr>
          <a:lstStyle/>
          <a:p>
            <a:pPr algn="ctr"/>
            <a:r>
              <a:rPr lang="en-US" altLang="zh-CN" sz="5400" dirty="0">
                <a:solidFill>
                  <a:srgbClr val="43536A"/>
                </a:solidFill>
                <a:latin typeface="Helvetica" panose="020B0604020202030204" pitchFamily="34" charset="0"/>
              </a:rPr>
              <a:t>W</a:t>
            </a:r>
            <a:endParaRPr lang="zh-CN" altLang="en-US" sz="5400" dirty="0">
              <a:solidFill>
                <a:srgbClr val="43536A"/>
              </a:solidFill>
              <a:latin typeface="Helvetica" panose="020B0604020202030204" pitchFamily="34" charset="0"/>
            </a:endParaRPr>
          </a:p>
        </p:txBody>
      </p:sp>
      <p:sp>
        <p:nvSpPr>
          <p:cNvPr id="22" name="文本框 21"/>
          <p:cNvSpPr txBox="1"/>
          <p:nvPr/>
        </p:nvSpPr>
        <p:spPr>
          <a:xfrm>
            <a:off x="10055177" y="3830655"/>
            <a:ext cx="899886" cy="923330"/>
          </a:xfrm>
          <a:prstGeom prst="rect">
            <a:avLst/>
          </a:prstGeom>
          <a:noFill/>
        </p:spPr>
        <p:txBody>
          <a:bodyPr wrap="square" rtlCol="0">
            <a:spAutoFit/>
          </a:bodyPr>
          <a:lstStyle/>
          <a:p>
            <a:pPr algn="ctr"/>
            <a:r>
              <a:rPr lang="en-US" altLang="zh-CN" sz="5400" dirty="0">
                <a:solidFill>
                  <a:srgbClr val="43536A"/>
                </a:solidFill>
                <a:latin typeface="Helvetica" panose="020B0604020202030204" pitchFamily="34" charset="0"/>
              </a:rPr>
              <a:t>T</a:t>
            </a:r>
            <a:endParaRPr lang="zh-CN" altLang="en-US" sz="5400" dirty="0">
              <a:solidFill>
                <a:srgbClr val="43536A"/>
              </a:solidFill>
              <a:latin typeface="Helvetica" panose="020B0604020202030204" pitchFamily="34" charset="0"/>
            </a:endParaRPr>
          </a:p>
        </p:txBody>
      </p:sp>
      <p:sp>
        <p:nvSpPr>
          <p:cNvPr id="23" name="文本框 22"/>
          <p:cNvSpPr txBox="1"/>
          <p:nvPr/>
        </p:nvSpPr>
        <p:spPr>
          <a:xfrm>
            <a:off x="7280414" y="3830655"/>
            <a:ext cx="899886" cy="923330"/>
          </a:xfrm>
          <a:prstGeom prst="rect">
            <a:avLst/>
          </a:prstGeom>
          <a:noFill/>
        </p:spPr>
        <p:txBody>
          <a:bodyPr wrap="square" rtlCol="0">
            <a:spAutoFit/>
          </a:bodyPr>
          <a:lstStyle/>
          <a:p>
            <a:pPr algn="ctr"/>
            <a:r>
              <a:rPr lang="en-US" altLang="zh-CN" sz="5400" dirty="0">
                <a:solidFill>
                  <a:srgbClr val="43536A"/>
                </a:solidFill>
                <a:latin typeface="Helvetica" panose="020B0604020202030204" pitchFamily="34" charset="0"/>
              </a:rPr>
              <a:t>O</a:t>
            </a:r>
            <a:endParaRPr lang="zh-CN" altLang="en-US" sz="5400" dirty="0">
              <a:solidFill>
                <a:srgbClr val="43536A"/>
              </a:solidFill>
              <a:latin typeface="Helvetica" panose="020B0604020202030204" pitchFamily="34" charset="0"/>
            </a:endParaRPr>
          </a:p>
        </p:txBody>
      </p:sp>
      <p:sp>
        <p:nvSpPr>
          <p:cNvPr id="33" name="Subtitle 2"/>
          <p:cNvSpPr txBox="1"/>
          <p:nvPr/>
        </p:nvSpPr>
        <p:spPr bwMode="auto">
          <a:xfrm>
            <a:off x="522012" y="4934206"/>
            <a:ext cx="2750331" cy="164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0" algn="ctr" eaLnBrk="1" hangingPunct="1">
              <a:lnSpc>
                <a:spcPct val="120000"/>
              </a:lnSpc>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优势</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endParaRPr>
          </a:p>
          <a:p>
            <a:pPr algn="l"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金山文档有着WPS的技术沉淀，办公产品办公属性更强；</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腾讯文档坐拥</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QQ</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、微信两大社交产品，在分享沟通协作上的操作性更高；</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语雀和石墨文档偏向结构化知识库，更加适用于长期的团队合作。</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4" name="Subtitle 2"/>
          <p:cNvSpPr txBox="1"/>
          <p:nvPr/>
        </p:nvSpPr>
        <p:spPr bwMode="auto">
          <a:xfrm>
            <a:off x="3345668" y="4934206"/>
            <a:ext cx="2750331" cy="164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劣势</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金山文档智能化功能较少；</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Lantinghei SC Demibold" charset="0"/>
              </a:rPr>
              <a:t>腾讯文档支持文档类型最少，编辑功能不够丰富；</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Lantinghei SC Demibold"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Lantinghei SC Demibold" charset="0"/>
              </a:rPr>
              <a:t>语雀和石墨文档的模板不够丰富，兼容性、扩展以及资源相对不足，安全性不够高。</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Lantinghei SC Demibold" charset="0"/>
            </a:endParaRPr>
          </a:p>
        </p:txBody>
      </p:sp>
      <p:sp>
        <p:nvSpPr>
          <p:cNvPr id="35" name="Subtitle 2"/>
          <p:cNvSpPr txBox="1"/>
          <p:nvPr/>
        </p:nvSpPr>
        <p:spPr bwMode="auto">
          <a:xfrm>
            <a:off x="9105511" y="4933437"/>
            <a:ext cx="2750331"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威胁</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移动端办公不方便，安全性也有待增强，很多人还是愿意</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PC</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端；</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文档的编辑功能较多的话操作会很复杂，轻量化协作功能又不够全面；</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市场上已有竞争对手语雀、石墨。</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6" name="Subtitle 2"/>
          <p:cNvSpPr txBox="1"/>
          <p:nvPr/>
        </p:nvSpPr>
        <p:spPr bwMode="auto">
          <a:xfrm>
            <a:off x="6355189" y="4933437"/>
            <a:ext cx="2750331" cy="187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机会</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移动数字化办公成为当前趋势，随时随地办公更加方便；</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移动端协作类产品市场空缺，</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市面上已有的协作类产品都还不够成熟；</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人工智能的迅速发展，一些智能化功能也可以加入到产品中。</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nvSpPr>
        <p:spPr>
          <a:xfrm rot="8100000">
            <a:off x="1217075" y="3919718"/>
            <a:ext cx="5876563" cy="5876563"/>
          </a:xfrm>
          <a:prstGeom prst="rtTriangle">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2"/>
            </p:custDataLst>
          </p:nvPr>
        </p:nvSpPr>
        <p:spPr>
          <a:xfrm>
            <a:off x="7422075" y="3802540"/>
            <a:ext cx="2140568" cy="1106805"/>
          </a:xfrm>
          <a:prstGeom prst="rect">
            <a:avLst/>
          </a:prstGeom>
          <a:noFill/>
        </p:spPr>
        <p:txBody>
          <a:bodyPr wrap="square" rtlCol="0">
            <a:spAutoFit/>
          </a:bodyPr>
          <a:lstStyle/>
          <a:p>
            <a:pPr algn="ctr"/>
            <a:r>
              <a:rPr lang="en-US" altLang="zh-CN" sz="6600" dirty="0">
                <a:solidFill>
                  <a:prstClr val="white"/>
                </a:solidFill>
                <a:latin typeface="微软雅黑" panose="020B0503020204020204" pitchFamily="34" charset="-122"/>
                <a:ea typeface="微软雅黑" panose="020B0503020204020204" pitchFamily="34" charset="-122"/>
              </a:rPr>
              <a:t>05</a:t>
            </a:r>
            <a:endParaRPr lang="zh-CN" altLang="en-US" sz="6600" dirty="0">
              <a:solidFill>
                <a:prstClr val="white"/>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365645" y="451957"/>
            <a:ext cx="3328035" cy="829945"/>
          </a:xfrm>
          <a:prstGeom prst="rect">
            <a:avLst/>
          </a:prstGeom>
          <a:noFill/>
        </p:spPr>
        <p:txBody>
          <a:bodyPr wrap="none" rtlCol="0">
            <a:spAutoFit/>
          </a:bodyPr>
          <a:lstStyle/>
          <a:p>
            <a:pPr algn="ctr"/>
            <a:r>
              <a:rPr lang="en-US" altLang="zh-CN" sz="4800" dirty="0">
                <a:solidFill>
                  <a:srgbClr val="43536A"/>
                </a:solidFill>
                <a:latin typeface="微软雅黑" panose="020B0503020204020204" pitchFamily="34" charset="-122"/>
                <a:ea typeface="微软雅黑" panose="020B0503020204020204" pitchFamily="34" charset="-122"/>
              </a:rPr>
              <a:t>PART FIVE</a:t>
            </a:r>
            <a:endParaRPr lang="zh-CN" altLang="en-US" sz="4800" dirty="0">
              <a:solidFill>
                <a:srgbClr val="43536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920905" y="1249214"/>
            <a:ext cx="3967565" cy="521970"/>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rPr>
              <a:t>功能分析</a:t>
            </a:r>
            <a:endPar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endParaRPr>
          </a:p>
        </p:txBody>
      </p:sp>
      <p:sp>
        <p:nvSpPr>
          <p:cNvPr id="14" name="矩形 13"/>
          <p:cNvSpPr>
            <a:spLocks noChangeArrowheads="1"/>
          </p:cNvSpPr>
          <p:nvPr/>
        </p:nvSpPr>
        <p:spPr bwMode="auto">
          <a:xfrm>
            <a:off x="5125438" y="1818906"/>
            <a:ext cx="2849470"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a:solidFill>
                  <a:schemeClr val="tx1"/>
                </a:solidFill>
              </a:rPr>
              <a:t>功能概述 核心功能 交互设计</a:t>
            </a: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7802" b="7802"/>
          <a:stretch>
            <a:fillRect/>
          </a:stretch>
        </p:blipFill>
        <p:spPr/>
      </p:pic>
      <p:sp>
        <p:nvSpPr>
          <p:cNvPr id="32" name="Rectangle 31"/>
          <p:cNvSpPr/>
          <p:nvPr/>
        </p:nvSpPr>
        <p:spPr>
          <a:xfrm>
            <a:off x="-3321" y="0"/>
            <a:ext cx="12193735" cy="6858000"/>
          </a:xfrm>
          <a:prstGeom prst="rect">
            <a:avLst/>
          </a:prstGeom>
          <a:solidFill>
            <a:srgbClr val="43536A">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Subtitle 2"/>
          <p:cNvSpPr txBox="1"/>
          <p:nvPr/>
        </p:nvSpPr>
        <p:spPr>
          <a:xfrm>
            <a:off x="5070872" y="4523501"/>
            <a:ext cx="2819928" cy="88455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数据加密力求做到金融级别的数据加密，同时做到防误删、安全找回等操作，保证企业数据安全。</a:t>
            </a:r>
            <a:endParaRPr lang="en-US" sz="1200" dirty="0">
              <a:solidFill>
                <a:schemeClr val="bg1"/>
              </a:solidFill>
              <a:latin typeface="Poppins Light" charset="0"/>
              <a:ea typeface="Poppins Light" charset="0"/>
              <a:cs typeface="Poppins Light" charset="0"/>
            </a:endParaRPr>
          </a:p>
        </p:txBody>
      </p:sp>
      <p:sp>
        <p:nvSpPr>
          <p:cNvPr id="54" name="TextBox 53"/>
          <p:cNvSpPr txBox="1"/>
          <p:nvPr/>
        </p:nvSpPr>
        <p:spPr>
          <a:xfrm>
            <a:off x="5116752" y="3955682"/>
            <a:ext cx="895350" cy="245110"/>
          </a:xfrm>
          <a:prstGeom prst="rect">
            <a:avLst/>
          </a:prstGeom>
          <a:noFill/>
        </p:spPr>
        <p:txBody>
          <a:bodyPr wrap="none" rtlCol="0" anchor="ctr" anchorCtr="0">
            <a:spAutoFit/>
          </a:bodyPr>
          <a:lstStyle/>
          <a:p>
            <a:r>
              <a:rPr lang="en-US" altLang="zh-CN" sz="1000" dirty="0">
                <a:solidFill>
                  <a:schemeClr val="bg1"/>
                </a:solidFill>
                <a:latin typeface="Poppins Light" charset="0"/>
                <a:ea typeface="Poppins Light" charset="0"/>
                <a:cs typeface="Poppins Light" charset="0"/>
              </a:rPr>
              <a:t>Data Locked</a:t>
            </a:r>
            <a:endParaRPr lang="en-US" sz="1000" dirty="0">
              <a:solidFill>
                <a:schemeClr val="bg1"/>
              </a:solidFill>
              <a:latin typeface="Poppins Light" charset="0"/>
              <a:ea typeface="Poppins Light" charset="0"/>
              <a:cs typeface="Poppins Light" charset="0"/>
            </a:endParaRPr>
          </a:p>
        </p:txBody>
      </p:sp>
      <p:sp>
        <p:nvSpPr>
          <p:cNvPr id="56" name="TextBox 55"/>
          <p:cNvSpPr txBox="1"/>
          <p:nvPr/>
        </p:nvSpPr>
        <p:spPr>
          <a:xfrm>
            <a:off x="5123057" y="4196740"/>
            <a:ext cx="894080" cy="306705"/>
          </a:xfrm>
          <a:prstGeom prst="rect">
            <a:avLst/>
          </a:prstGeom>
          <a:noFill/>
        </p:spPr>
        <p:txBody>
          <a:bodyPr wrap="none" rtlCol="0" anchor="ctr" anchorCtr="0">
            <a:spAutoFit/>
          </a:bodyPr>
          <a:lstStyle/>
          <a:p>
            <a:r>
              <a:rPr lang="zh-CN" altLang="en-US" sz="1400" dirty="0">
                <a:solidFill>
                  <a:schemeClr val="bg1"/>
                </a:solidFill>
                <a:latin typeface="Poppins Medium" charset="0"/>
                <a:ea typeface="Poppins Medium" charset="0"/>
                <a:cs typeface="Poppins Medium" charset="0"/>
              </a:rPr>
              <a:t>数据加密</a:t>
            </a:r>
            <a:endParaRPr lang="en-US" sz="1400" dirty="0">
              <a:solidFill>
                <a:schemeClr val="bg1"/>
              </a:solidFill>
              <a:latin typeface="Poppins Medium" charset="0"/>
              <a:ea typeface="Poppins Medium" charset="0"/>
              <a:cs typeface="Poppins Medium" charset="0"/>
            </a:endParaRPr>
          </a:p>
        </p:txBody>
      </p:sp>
      <p:sp>
        <p:nvSpPr>
          <p:cNvPr id="60" name="Subtitle 2"/>
          <p:cNvSpPr txBox="1"/>
          <p:nvPr/>
        </p:nvSpPr>
        <p:spPr>
          <a:xfrm>
            <a:off x="1427917" y="4523501"/>
            <a:ext cx="2819928" cy="88455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设置多级平行、纵向的树形管理能力，以权限管理能力为基础实施对文档编辑、查看权限的深入管理。</a:t>
            </a:r>
            <a:endParaRPr lang="en-US" sz="1200" dirty="0">
              <a:solidFill>
                <a:schemeClr val="bg1"/>
              </a:solidFill>
              <a:latin typeface="Poppins Light" charset="0"/>
              <a:ea typeface="Poppins Light" charset="0"/>
              <a:cs typeface="Poppins Light" charset="0"/>
            </a:endParaRPr>
          </a:p>
        </p:txBody>
      </p:sp>
      <p:sp>
        <p:nvSpPr>
          <p:cNvPr id="61" name="TextBox 60"/>
          <p:cNvSpPr txBox="1"/>
          <p:nvPr/>
        </p:nvSpPr>
        <p:spPr>
          <a:xfrm>
            <a:off x="1473797" y="3955682"/>
            <a:ext cx="923925" cy="245110"/>
          </a:xfrm>
          <a:prstGeom prst="rect">
            <a:avLst/>
          </a:prstGeom>
          <a:noFill/>
        </p:spPr>
        <p:txBody>
          <a:bodyPr wrap="none" rtlCol="0" anchor="ctr" anchorCtr="0">
            <a:spAutoFit/>
          </a:bodyPr>
          <a:lstStyle/>
          <a:p>
            <a:r>
              <a:rPr lang="en-US" altLang="zh-CN" sz="1000" dirty="0">
                <a:solidFill>
                  <a:schemeClr val="bg1"/>
                </a:solidFill>
                <a:latin typeface="Poppins Light" charset="0"/>
                <a:ea typeface="Poppins Light" charset="0"/>
                <a:cs typeface="Poppins Light" charset="0"/>
              </a:rPr>
              <a:t>Management</a:t>
            </a:r>
            <a:endParaRPr lang="en-US" sz="1000" dirty="0">
              <a:solidFill>
                <a:schemeClr val="bg1"/>
              </a:solidFill>
              <a:latin typeface="Poppins Light" charset="0"/>
              <a:ea typeface="Poppins Light" charset="0"/>
              <a:cs typeface="Poppins Light" charset="0"/>
            </a:endParaRPr>
          </a:p>
        </p:txBody>
      </p:sp>
      <p:sp>
        <p:nvSpPr>
          <p:cNvPr id="62" name="TextBox 61"/>
          <p:cNvSpPr txBox="1"/>
          <p:nvPr/>
        </p:nvSpPr>
        <p:spPr>
          <a:xfrm>
            <a:off x="1480101" y="4196740"/>
            <a:ext cx="894080" cy="306705"/>
          </a:xfrm>
          <a:prstGeom prst="rect">
            <a:avLst/>
          </a:prstGeom>
          <a:noFill/>
        </p:spPr>
        <p:txBody>
          <a:bodyPr wrap="none" rtlCol="0" anchor="ctr" anchorCtr="0">
            <a:spAutoFit/>
          </a:bodyPr>
          <a:lstStyle/>
          <a:p>
            <a:r>
              <a:rPr lang="zh-CN" altLang="en-US" sz="1400" dirty="0">
                <a:solidFill>
                  <a:schemeClr val="bg1"/>
                </a:solidFill>
                <a:latin typeface="Poppins Medium" charset="0"/>
                <a:ea typeface="Poppins Medium" charset="0"/>
                <a:cs typeface="Poppins Medium" charset="0"/>
              </a:rPr>
              <a:t>管理能力</a:t>
            </a:r>
            <a:endParaRPr lang="en-US" sz="1400" dirty="0">
              <a:solidFill>
                <a:schemeClr val="bg1"/>
              </a:solidFill>
              <a:latin typeface="Poppins Medium" charset="0"/>
              <a:ea typeface="Poppins Medium" charset="0"/>
              <a:cs typeface="Poppins Medium" charset="0"/>
            </a:endParaRPr>
          </a:p>
        </p:txBody>
      </p:sp>
      <p:sp>
        <p:nvSpPr>
          <p:cNvPr id="63" name="Subtitle 2"/>
          <p:cNvSpPr txBox="1"/>
          <p:nvPr/>
        </p:nvSpPr>
        <p:spPr>
          <a:xfrm>
            <a:off x="5070872" y="2647809"/>
            <a:ext cx="2819928" cy="88455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多人可在线编辑、查看文档，依托灵活、可控的权限管理能力和层级分明的树形结构，构筑了丰富的协作能力。</a:t>
            </a:r>
            <a:endParaRPr lang="en-US" sz="1200" dirty="0">
              <a:solidFill>
                <a:schemeClr val="bg1"/>
              </a:solidFill>
              <a:latin typeface="Poppins Light" charset="0"/>
              <a:ea typeface="Poppins Light" charset="0"/>
              <a:cs typeface="Poppins Light" charset="0"/>
            </a:endParaRPr>
          </a:p>
        </p:txBody>
      </p:sp>
      <p:sp>
        <p:nvSpPr>
          <p:cNvPr id="64" name="TextBox 63"/>
          <p:cNvSpPr txBox="1"/>
          <p:nvPr/>
        </p:nvSpPr>
        <p:spPr>
          <a:xfrm>
            <a:off x="5116752" y="2079990"/>
            <a:ext cx="951865" cy="245110"/>
          </a:xfrm>
          <a:prstGeom prst="rect">
            <a:avLst/>
          </a:prstGeom>
          <a:noFill/>
        </p:spPr>
        <p:txBody>
          <a:bodyPr wrap="none" rtlCol="0" anchor="ctr" anchorCtr="0">
            <a:spAutoFit/>
          </a:bodyPr>
          <a:lstStyle/>
          <a:p>
            <a:r>
              <a:rPr lang="en-US" altLang="zh-CN" sz="1000" dirty="0">
                <a:solidFill>
                  <a:schemeClr val="bg1"/>
                </a:solidFill>
                <a:latin typeface="Poppins Light" charset="0"/>
                <a:ea typeface="Poppins Light" charset="0"/>
                <a:cs typeface="Poppins Light" charset="0"/>
              </a:rPr>
              <a:t>Co</a:t>
            </a:r>
            <a:r>
              <a:rPr lang="zh-CN" altLang="en-US" sz="1000" dirty="0">
                <a:solidFill>
                  <a:schemeClr val="bg1"/>
                </a:solidFill>
                <a:latin typeface="Poppins Light" charset="0"/>
                <a:ea typeface="Poppins Light" charset="0"/>
                <a:cs typeface="Poppins Light" charset="0"/>
              </a:rPr>
              <a:t>-</a:t>
            </a:r>
            <a:r>
              <a:rPr lang="en-US" altLang="zh-CN" sz="1000" dirty="0">
                <a:solidFill>
                  <a:schemeClr val="bg1"/>
                </a:solidFill>
                <a:latin typeface="Poppins Light" charset="0"/>
                <a:ea typeface="Poppins Light" charset="0"/>
                <a:cs typeface="Poppins Light" charset="0"/>
              </a:rPr>
              <a:t>operation </a:t>
            </a:r>
            <a:endParaRPr lang="en-US" sz="1000" dirty="0">
              <a:solidFill>
                <a:schemeClr val="bg1"/>
              </a:solidFill>
              <a:latin typeface="Poppins Light" charset="0"/>
              <a:ea typeface="Poppins Light" charset="0"/>
              <a:cs typeface="Poppins Light" charset="0"/>
            </a:endParaRPr>
          </a:p>
        </p:txBody>
      </p:sp>
      <p:sp>
        <p:nvSpPr>
          <p:cNvPr id="65" name="TextBox 64"/>
          <p:cNvSpPr txBox="1"/>
          <p:nvPr/>
        </p:nvSpPr>
        <p:spPr>
          <a:xfrm>
            <a:off x="5123057" y="2321048"/>
            <a:ext cx="894080" cy="306705"/>
          </a:xfrm>
          <a:prstGeom prst="rect">
            <a:avLst/>
          </a:prstGeom>
          <a:noFill/>
        </p:spPr>
        <p:txBody>
          <a:bodyPr wrap="none" rtlCol="0" anchor="ctr" anchorCtr="0">
            <a:spAutoFit/>
          </a:bodyPr>
          <a:lstStyle/>
          <a:p>
            <a:r>
              <a:rPr lang="zh-CN" altLang="en-US" sz="1400" dirty="0">
                <a:solidFill>
                  <a:schemeClr val="bg1"/>
                </a:solidFill>
                <a:latin typeface="Poppins Medium" charset="0"/>
                <a:ea typeface="Poppins Medium" charset="0"/>
                <a:cs typeface="Poppins Medium" charset="0"/>
              </a:rPr>
              <a:t>协作能力</a:t>
            </a:r>
            <a:endParaRPr lang="en-US" sz="1400" dirty="0">
              <a:solidFill>
                <a:schemeClr val="bg1"/>
              </a:solidFill>
              <a:latin typeface="Poppins Medium" charset="0"/>
              <a:ea typeface="Poppins Medium" charset="0"/>
              <a:cs typeface="Poppins Medium" charset="0"/>
            </a:endParaRPr>
          </a:p>
        </p:txBody>
      </p:sp>
      <p:sp>
        <p:nvSpPr>
          <p:cNvPr id="66" name="Subtitle 2"/>
          <p:cNvSpPr txBox="1"/>
          <p:nvPr/>
        </p:nvSpPr>
        <p:spPr>
          <a:xfrm>
            <a:off x="8719300" y="2647809"/>
            <a:ext cx="2819928" cy="62547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支持文档、表格、思维导图多种文档类型的编辑，同时有多种模板可供选择。</a:t>
            </a:r>
            <a:endParaRPr lang="en-US" sz="1200" dirty="0">
              <a:solidFill>
                <a:schemeClr val="bg1"/>
              </a:solidFill>
              <a:latin typeface="Poppins Light" charset="0"/>
              <a:ea typeface="Poppins Light" charset="0"/>
              <a:cs typeface="Poppins Light" charset="0"/>
            </a:endParaRPr>
          </a:p>
        </p:txBody>
      </p:sp>
      <p:sp>
        <p:nvSpPr>
          <p:cNvPr id="67" name="TextBox 66"/>
          <p:cNvSpPr txBox="1"/>
          <p:nvPr/>
        </p:nvSpPr>
        <p:spPr>
          <a:xfrm>
            <a:off x="8765180" y="2079990"/>
            <a:ext cx="570230" cy="245110"/>
          </a:xfrm>
          <a:prstGeom prst="rect">
            <a:avLst/>
          </a:prstGeom>
          <a:noFill/>
        </p:spPr>
        <p:txBody>
          <a:bodyPr wrap="none" rtlCol="0" anchor="ctr" anchorCtr="0">
            <a:spAutoFit/>
          </a:bodyPr>
          <a:lstStyle/>
          <a:p>
            <a:r>
              <a:rPr lang="en-US" altLang="zh-CN" sz="1000" dirty="0">
                <a:solidFill>
                  <a:schemeClr val="bg1"/>
                </a:solidFill>
                <a:latin typeface="Poppins Light" charset="0"/>
                <a:ea typeface="Poppins Light" charset="0"/>
                <a:cs typeface="Poppins Light" charset="0"/>
              </a:rPr>
              <a:t>Editing</a:t>
            </a:r>
            <a:endParaRPr lang="en-US" sz="1000" dirty="0">
              <a:solidFill>
                <a:schemeClr val="bg1"/>
              </a:solidFill>
              <a:latin typeface="Poppins Light" charset="0"/>
              <a:ea typeface="Poppins Light" charset="0"/>
              <a:cs typeface="Poppins Light" charset="0"/>
            </a:endParaRPr>
          </a:p>
        </p:txBody>
      </p:sp>
      <p:sp>
        <p:nvSpPr>
          <p:cNvPr id="68" name="TextBox 67"/>
          <p:cNvSpPr txBox="1"/>
          <p:nvPr/>
        </p:nvSpPr>
        <p:spPr>
          <a:xfrm>
            <a:off x="8771483" y="2321048"/>
            <a:ext cx="894080" cy="306705"/>
          </a:xfrm>
          <a:prstGeom prst="rect">
            <a:avLst/>
          </a:prstGeom>
          <a:noFill/>
        </p:spPr>
        <p:txBody>
          <a:bodyPr wrap="none" rtlCol="0" anchor="ctr" anchorCtr="0">
            <a:spAutoFit/>
          </a:bodyPr>
          <a:lstStyle/>
          <a:p>
            <a:r>
              <a:rPr lang="zh-CN" altLang="en-US" sz="1400" dirty="0">
                <a:solidFill>
                  <a:schemeClr val="bg1"/>
                </a:solidFill>
                <a:latin typeface="Poppins Medium" charset="0"/>
                <a:ea typeface="Poppins Medium" charset="0"/>
                <a:cs typeface="Poppins Medium" charset="0"/>
              </a:rPr>
              <a:t>编辑能力</a:t>
            </a:r>
            <a:endParaRPr lang="en-US" sz="1400" dirty="0">
              <a:solidFill>
                <a:schemeClr val="bg1"/>
              </a:solidFill>
              <a:latin typeface="Poppins Medium" charset="0"/>
              <a:ea typeface="Poppins Medium" charset="0"/>
              <a:cs typeface="Poppins Medium" charset="0"/>
            </a:endParaRPr>
          </a:p>
        </p:txBody>
      </p:sp>
      <p:sp>
        <p:nvSpPr>
          <p:cNvPr id="69" name="Subtitle 2"/>
          <p:cNvSpPr txBox="1"/>
          <p:nvPr/>
        </p:nvSpPr>
        <p:spPr>
          <a:xfrm>
            <a:off x="1427917" y="2647809"/>
            <a:ext cx="2819928" cy="88455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适配手机端使用场景，智能又便捷，拥有丰富的快捷手势，支持智能识别、键盘输入、语音输入等</a:t>
            </a:r>
            <a:r>
              <a:rPr lang="zh-CN" altLang="en-US" sz="1200" dirty="0">
                <a:solidFill>
                  <a:schemeClr val="bg1"/>
                </a:solidFill>
                <a:latin typeface="Poppins Light" charset="0"/>
                <a:ea typeface="Poppins Light" charset="0"/>
                <a:cs typeface="Poppins Light" charset="0"/>
                <a:sym typeface="+mn-ea"/>
              </a:rPr>
              <a:t>多种输入能力。</a:t>
            </a:r>
            <a:endParaRPr lang="zh-CN" altLang="en-US" sz="1200" dirty="0">
              <a:solidFill>
                <a:schemeClr val="bg1"/>
              </a:solidFill>
              <a:latin typeface="Poppins Light" charset="0"/>
              <a:ea typeface="Poppins Light" charset="0"/>
              <a:cs typeface="Poppins Light" charset="0"/>
              <a:sym typeface="+mn-ea"/>
            </a:endParaRPr>
          </a:p>
        </p:txBody>
      </p:sp>
      <p:sp>
        <p:nvSpPr>
          <p:cNvPr id="70" name="TextBox 69"/>
          <p:cNvSpPr txBox="1"/>
          <p:nvPr/>
        </p:nvSpPr>
        <p:spPr>
          <a:xfrm>
            <a:off x="1473797" y="2079990"/>
            <a:ext cx="1663700" cy="245110"/>
          </a:xfrm>
          <a:prstGeom prst="rect">
            <a:avLst/>
          </a:prstGeom>
          <a:noFill/>
        </p:spPr>
        <p:txBody>
          <a:bodyPr wrap="none" rtlCol="0" anchor="ctr" anchorCtr="0">
            <a:spAutoFit/>
          </a:bodyPr>
          <a:lstStyle/>
          <a:p>
            <a:r>
              <a:rPr lang="en-US" altLang="zh-CN" sz="1000" dirty="0">
                <a:solidFill>
                  <a:schemeClr val="bg1"/>
                </a:solidFill>
                <a:latin typeface="Poppins Light" charset="0"/>
                <a:ea typeface="Poppins Light" charset="0"/>
                <a:cs typeface="Poppins Light" charset="0"/>
              </a:rPr>
              <a:t>Smart</a:t>
            </a:r>
            <a:r>
              <a:rPr lang="en-US" sz="1000" dirty="0">
                <a:solidFill>
                  <a:schemeClr val="bg1"/>
                </a:solidFill>
                <a:latin typeface="Poppins Light" charset="0"/>
                <a:ea typeface="Poppins Light" charset="0"/>
                <a:cs typeface="Poppins Light" charset="0"/>
              </a:rPr>
              <a:t> Devices </a:t>
            </a:r>
            <a:r>
              <a:rPr lang="en-US" altLang="zh-CN" sz="1000" dirty="0">
                <a:solidFill>
                  <a:schemeClr val="bg1"/>
                </a:solidFill>
                <a:latin typeface="Poppins Light" charset="0"/>
                <a:ea typeface="Poppins Light" charset="0"/>
                <a:cs typeface="Poppins Light" charset="0"/>
              </a:rPr>
              <a:t>Application</a:t>
            </a:r>
            <a:endParaRPr lang="en-US" sz="1000" dirty="0">
              <a:solidFill>
                <a:schemeClr val="bg1"/>
              </a:solidFill>
              <a:latin typeface="Poppins Light" charset="0"/>
              <a:ea typeface="Poppins Light" charset="0"/>
              <a:cs typeface="Poppins Light" charset="0"/>
            </a:endParaRPr>
          </a:p>
        </p:txBody>
      </p:sp>
      <p:sp>
        <p:nvSpPr>
          <p:cNvPr id="71" name="TextBox 70"/>
          <p:cNvSpPr txBox="1"/>
          <p:nvPr/>
        </p:nvSpPr>
        <p:spPr>
          <a:xfrm>
            <a:off x="1480100" y="2321048"/>
            <a:ext cx="1783080" cy="306705"/>
          </a:xfrm>
          <a:prstGeom prst="rect">
            <a:avLst/>
          </a:prstGeom>
          <a:noFill/>
        </p:spPr>
        <p:txBody>
          <a:bodyPr wrap="none" rtlCol="0" anchor="ctr" anchorCtr="0">
            <a:spAutoFit/>
          </a:bodyPr>
          <a:lstStyle/>
          <a:p>
            <a:r>
              <a:rPr lang="zh-CN" altLang="en-US" sz="1400" dirty="0">
                <a:solidFill>
                  <a:schemeClr val="bg1"/>
                </a:solidFill>
                <a:latin typeface="Poppins Medium" charset="0"/>
                <a:ea typeface="Poppins Medium" charset="0"/>
                <a:cs typeface="Poppins Medium" charset="0"/>
              </a:rPr>
              <a:t>手机端智能应用场景</a:t>
            </a:r>
            <a:endParaRPr lang="en-US" sz="1400" dirty="0">
              <a:solidFill>
                <a:schemeClr val="bg1"/>
              </a:solidFill>
              <a:latin typeface="Poppins Medium" charset="0"/>
              <a:ea typeface="Poppins Medium" charset="0"/>
              <a:cs typeface="Poppins Medium" charset="0"/>
            </a:endParaRPr>
          </a:p>
        </p:txBody>
      </p:sp>
      <p:sp>
        <p:nvSpPr>
          <p:cNvPr id="75" name="Shape 2633"/>
          <p:cNvSpPr/>
          <p:nvPr/>
        </p:nvSpPr>
        <p:spPr>
          <a:xfrm>
            <a:off x="8129583" y="2134293"/>
            <a:ext cx="465100" cy="46510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76" name="Shape 2944"/>
          <p:cNvSpPr/>
          <p:nvPr/>
        </p:nvSpPr>
        <p:spPr>
          <a:xfrm>
            <a:off x="838200" y="4019467"/>
            <a:ext cx="432728" cy="43272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77" name="Shape 2554"/>
          <p:cNvSpPr/>
          <p:nvPr/>
        </p:nvSpPr>
        <p:spPr>
          <a:xfrm>
            <a:off x="4647020" y="2150479"/>
            <a:ext cx="476001" cy="432729"/>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30" name="文本框 29"/>
          <p:cNvSpPr txBox="1"/>
          <p:nvPr/>
        </p:nvSpPr>
        <p:spPr>
          <a:xfrm>
            <a:off x="926817" y="530848"/>
            <a:ext cx="4028135" cy="933450"/>
          </a:xfrm>
          <a:prstGeom prst="rect">
            <a:avLst/>
          </a:prstGeom>
          <a:noFill/>
        </p:spPr>
        <p:txBody>
          <a:bodyPr wrap="square" rtlCol="0" anchor="ctr">
            <a:spAutoFit/>
          </a:bodyPr>
          <a:lstStyle/>
          <a:p>
            <a:pPr>
              <a:lnSpc>
                <a:spcPct val="110000"/>
              </a:lnSpc>
            </a:pPr>
            <a:r>
              <a:rPr kumimoji="1" lang="en-US" altLang="zh-CN" sz="249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FUNCTION SUMMARY</a:t>
            </a:r>
            <a:endParaRPr kumimoji="1" lang="zh-CN" altLang="en-US" sz="249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kumimoji="1" lang="zh-CN" altLang="en-US" sz="249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功能概述</a:t>
            </a:r>
            <a:endParaRPr kumimoji="1" lang="zh-CN" altLang="en-US" sz="275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KSO_Shape"/>
          <p:cNvSpPr/>
          <p:nvPr/>
        </p:nvSpPr>
        <p:spPr bwMode="auto">
          <a:xfrm>
            <a:off x="982909" y="2059439"/>
            <a:ext cx="287964" cy="53993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noFill/>
          <a:ln w="12700">
            <a:solidFill>
              <a:srgbClr val="FFFFFF"/>
            </a:solidFill>
          </a:ln>
        </p:spPr>
        <p:txBody>
          <a:bodyPr wrap="square"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indent="0" algn="ctr" defTabSz="0" rtl="0" eaLnBrk="0" latinLnBrk="0" hangingPunct="0">
              <a:spcBef>
                <a:spcPct val="0"/>
              </a:spcBef>
              <a:spcAft>
                <a:spcPct val="0"/>
              </a:spcAft>
              <a:buNone/>
            </a:pPr>
            <a:endParaRPr lang="zh-CN" altLang="en-US" dirty="0">
              <a:solidFill>
                <a:schemeClr val="bg1">
                  <a:lumMod val="50000"/>
                </a:schemeClr>
              </a:solidFill>
              <a:ea typeface="宋体" panose="02010600030101010101" pitchFamily="2" charset="-122"/>
            </a:endParaRPr>
          </a:p>
        </p:txBody>
      </p:sp>
      <p:sp>
        <p:nvSpPr>
          <p:cNvPr id="28" name="AutoShape 115"/>
          <p:cNvSpPr/>
          <p:nvPr/>
        </p:nvSpPr>
        <p:spPr bwMode="auto">
          <a:xfrm>
            <a:off x="4647009" y="3960725"/>
            <a:ext cx="307896" cy="491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19050" tIns="19050" rIns="19050" bIns="19050" anchor="ctr"/>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pic>
        <p:nvPicPr>
          <p:cNvPr id="2" name="图片 1" descr="upload_post_object_v2_947050075"/>
          <p:cNvPicPr>
            <a:picLocks noChangeAspect="1"/>
          </p:cNvPicPr>
          <p:nvPr/>
        </p:nvPicPr>
        <p:blipFill>
          <a:blip r:embed="rId2"/>
          <a:stretch>
            <a:fillRect/>
          </a:stretch>
        </p:blipFill>
        <p:spPr>
          <a:xfrm>
            <a:off x="8077308" y="3882500"/>
            <a:ext cx="569615" cy="569615"/>
          </a:xfrm>
          <a:prstGeom prst="rect">
            <a:avLst/>
          </a:prstGeom>
        </p:spPr>
      </p:pic>
      <p:sp>
        <p:nvSpPr>
          <p:cNvPr id="5" name="TextBox 66"/>
          <p:cNvSpPr txBox="1"/>
          <p:nvPr/>
        </p:nvSpPr>
        <p:spPr>
          <a:xfrm>
            <a:off x="8765191" y="3883755"/>
            <a:ext cx="627380" cy="245110"/>
          </a:xfrm>
          <a:prstGeom prst="rect">
            <a:avLst/>
          </a:prstGeom>
          <a:noFill/>
        </p:spPr>
        <p:txBody>
          <a:bodyPr wrap="none" rtlCol="0" anchor="ctr" anchorCtr="0">
            <a:spAutoFit/>
          </a:bodyPr>
          <a:p>
            <a:r>
              <a:rPr lang="en-US" altLang="zh-CN" sz="1000" dirty="0">
                <a:solidFill>
                  <a:schemeClr val="bg1"/>
                </a:solidFill>
                <a:latin typeface="Poppins Light" charset="0"/>
                <a:ea typeface="Poppins Light" charset="0"/>
                <a:cs typeface="Poppins Light" charset="0"/>
              </a:rPr>
              <a:t>Storage</a:t>
            </a:r>
            <a:endParaRPr lang="en-US" sz="1000" dirty="0">
              <a:solidFill>
                <a:schemeClr val="bg1"/>
              </a:solidFill>
              <a:latin typeface="Poppins Light" charset="0"/>
              <a:ea typeface="Poppins Light" charset="0"/>
              <a:cs typeface="Poppins Light" charset="0"/>
            </a:endParaRPr>
          </a:p>
        </p:txBody>
      </p:sp>
      <p:sp>
        <p:nvSpPr>
          <p:cNvPr id="6" name="TextBox 67"/>
          <p:cNvSpPr txBox="1"/>
          <p:nvPr/>
        </p:nvSpPr>
        <p:spPr>
          <a:xfrm>
            <a:off x="8769989" y="4144518"/>
            <a:ext cx="894080" cy="306705"/>
          </a:xfrm>
          <a:prstGeom prst="rect">
            <a:avLst/>
          </a:prstGeom>
          <a:noFill/>
        </p:spPr>
        <p:txBody>
          <a:bodyPr wrap="none" rtlCol="0" anchor="ctr" anchorCtr="0">
            <a:spAutoFit/>
          </a:bodyPr>
          <a:p>
            <a:r>
              <a:rPr lang="zh-CN" altLang="en-US" sz="1400" dirty="0">
                <a:solidFill>
                  <a:schemeClr val="bg1"/>
                </a:solidFill>
                <a:latin typeface="Poppins Medium" charset="0"/>
                <a:ea typeface="Poppins Medium" charset="0"/>
                <a:cs typeface="Poppins Medium" charset="0"/>
              </a:rPr>
              <a:t>存储能力</a:t>
            </a:r>
            <a:endParaRPr lang="en-US" sz="1400" dirty="0">
              <a:solidFill>
                <a:schemeClr val="bg1"/>
              </a:solidFill>
              <a:latin typeface="Poppins Medium" charset="0"/>
              <a:ea typeface="Poppins Medium" charset="0"/>
              <a:cs typeface="Poppins Medium" charset="0"/>
            </a:endParaRPr>
          </a:p>
        </p:txBody>
      </p:sp>
      <p:sp>
        <p:nvSpPr>
          <p:cNvPr id="7" name="Subtitle 2"/>
          <p:cNvSpPr txBox="1"/>
          <p:nvPr/>
        </p:nvSpPr>
        <p:spPr>
          <a:xfrm>
            <a:off x="8765191" y="4523518"/>
            <a:ext cx="2819928" cy="625475"/>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2020"/>
              </a:lnSpc>
            </a:pPr>
            <a:r>
              <a:rPr lang="zh-CN" altLang="en-US" sz="1200" dirty="0">
                <a:solidFill>
                  <a:schemeClr val="bg1"/>
                </a:solidFill>
                <a:latin typeface="Poppins Light" charset="0"/>
                <a:ea typeface="Poppins Light" charset="0"/>
                <a:cs typeface="Poppins Light" charset="0"/>
              </a:rPr>
              <a:t>海量存储空间，满足用户对文档的存储需要。</a:t>
            </a:r>
            <a:endParaRPr lang="en-US" sz="1200" dirty="0">
              <a:solidFill>
                <a:schemeClr val="bg1"/>
              </a:solidFill>
              <a:latin typeface="Poppins Light" charset="0"/>
              <a:ea typeface="Poppins Light" charset="0"/>
              <a:cs typeface="Poppi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8"/>
          <p:cNvSpPr/>
          <p:nvPr/>
        </p:nvSpPr>
        <p:spPr>
          <a:xfrm>
            <a:off x="-12095" y="-1"/>
            <a:ext cx="6889531" cy="6889531"/>
          </a:xfrm>
          <a:custGeom>
            <a:avLst/>
            <a:gdLst>
              <a:gd name="connsiteX0" fmla="*/ 0 w 5896303"/>
              <a:gd name="connsiteY0" fmla="*/ 0 h 5896303"/>
              <a:gd name="connsiteX1" fmla="*/ 5896303 w 5896303"/>
              <a:gd name="connsiteY1" fmla="*/ 5896303 h 5896303"/>
              <a:gd name="connsiteX2" fmla="*/ 5579364 w 5896303"/>
              <a:gd name="connsiteY2" fmla="*/ 5896303 h 5896303"/>
              <a:gd name="connsiteX3" fmla="*/ 0 w 5896303"/>
              <a:gd name="connsiteY3" fmla="*/ 316939 h 5896303"/>
              <a:gd name="connsiteX4" fmla="*/ 0 w 5896303"/>
              <a:gd name="connsiteY4" fmla="*/ 0 h 589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303" h="5896303">
                <a:moveTo>
                  <a:pt x="0" y="0"/>
                </a:moveTo>
                <a:lnTo>
                  <a:pt x="5896303" y="5896303"/>
                </a:lnTo>
                <a:lnTo>
                  <a:pt x="5579364" y="5896303"/>
                </a:lnTo>
                <a:lnTo>
                  <a:pt x="0" y="316939"/>
                </a:lnTo>
                <a:lnTo>
                  <a:pt x="0" y="0"/>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5"/>
          <p:cNvSpPr/>
          <p:nvPr/>
        </p:nvSpPr>
        <p:spPr>
          <a:xfrm flipV="1">
            <a:off x="1016874" y="425667"/>
            <a:ext cx="3942961" cy="1924021"/>
          </a:xfrm>
          <a:prstGeom prst="triangle">
            <a:avLst/>
          </a:prstGeom>
          <a:noFill/>
          <a:ln w="285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
          <p:cNvSpPr/>
          <p:nvPr/>
        </p:nvSpPr>
        <p:spPr>
          <a:xfrm flipV="1">
            <a:off x="1016874" y="-1"/>
            <a:ext cx="3942961" cy="1924021"/>
          </a:xfrm>
          <a:prstGeom prs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2"/>
          <p:cNvSpPr txBox="1">
            <a:spLocks noChangeArrowheads="1"/>
          </p:cNvSpPr>
          <p:nvPr/>
        </p:nvSpPr>
        <p:spPr bwMode="auto">
          <a:xfrm>
            <a:off x="3214610" y="1710976"/>
            <a:ext cx="1194750" cy="1161633"/>
          </a:xfrm>
          <a:prstGeom prst="diamond">
            <a:avLst/>
          </a:prstGeom>
          <a:solidFill>
            <a:schemeClr val="bg1">
              <a:lumMod val="50000"/>
            </a:schemeClr>
          </a:solidFill>
          <a:ln>
            <a:noFill/>
          </a:ln>
        </p:spPr>
        <p:txBody>
          <a:bodyPr wrap="none"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dirty="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12" name="TextBox 32"/>
          <p:cNvSpPr txBox="1">
            <a:spLocks noChangeArrowheads="1"/>
          </p:cNvSpPr>
          <p:nvPr/>
        </p:nvSpPr>
        <p:spPr bwMode="auto">
          <a:xfrm>
            <a:off x="4131674" y="2544383"/>
            <a:ext cx="1194750" cy="1161633"/>
          </a:xfrm>
          <a:prstGeom prst="diamond">
            <a:avLst/>
          </a:prstGeom>
          <a:solidFill>
            <a:srgbClr val="43536A"/>
          </a:solidFill>
          <a:ln>
            <a:noFill/>
          </a:ln>
        </p:spPr>
        <p:txBody>
          <a:bodyPr wrap="none"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dirty="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7" name="TextBox 32"/>
          <p:cNvSpPr txBox="1">
            <a:spLocks noChangeArrowheads="1"/>
          </p:cNvSpPr>
          <p:nvPr/>
        </p:nvSpPr>
        <p:spPr bwMode="auto">
          <a:xfrm>
            <a:off x="5051488" y="3377789"/>
            <a:ext cx="1194750" cy="1161633"/>
          </a:xfrm>
          <a:prstGeom prst="diamond">
            <a:avLst/>
          </a:prstGeom>
          <a:solidFill>
            <a:schemeClr val="bg1">
              <a:lumMod val="50000"/>
            </a:schemeClr>
          </a:solidFill>
          <a:ln>
            <a:noFill/>
          </a:ln>
        </p:spPr>
        <p:txBody>
          <a:bodyPr wrap="none"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dirty="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22" name="TextBox 32"/>
          <p:cNvSpPr txBox="1">
            <a:spLocks noChangeArrowheads="1"/>
          </p:cNvSpPr>
          <p:nvPr/>
        </p:nvSpPr>
        <p:spPr bwMode="auto">
          <a:xfrm>
            <a:off x="5896305" y="4211196"/>
            <a:ext cx="1194750" cy="1161633"/>
          </a:xfrm>
          <a:prstGeom prst="diamond">
            <a:avLst/>
          </a:prstGeom>
          <a:solidFill>
            <a:srgbClr val="43536A"/>
          </a:solidFill>
          <a:ln>
            <a:noFill/>
          </a:ln>
        </p:spPr>
        <p:txBody>
          <a:bodyPr wrap="none"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dirty="0">
                <a:solidFill>
                  <a:schemeClr val="bg1"/>
                </a:solidFill>
                <a:ea typeface="微软雅黑" panose="020B0503020204020204" pitchFamily="34" charset="-122"/>
              </a:rPr>
              <a:t>04</a:t>
            </a:r>
            <a:endParaRPr lang="zh-CN" altLang="en-US" sz="3200" dirty="0">
              <a:solidFill>
                <a:schemeClr val="bg1"/>
              </a:solidFill>
              <a:ea typeface="微软雅黑" panose="020B0503020204020204" pitchFamily="34" charset="-122"/>
            </a:endParaRPr>
          </a:p>
        </p:txBody>
      </p:sp>
      <p:sp>
        <p:nvSpPr>
          <p:cNvPr id="26" name="直角三角形 25"/>
          <p:cNvSpPr/>
          <p:nvPr/>
        </p:nvSpPr>
        <p:spPr>
          <a:xfrm>
            <a:off x="-1" y="961697"/>
            <a:ext cx="5896303" cy="5896303"/>
          </a:xfrm>
          <a:prstGeom prst="r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4409360" y="1606649"/>
            <a:ext cx="4182797" cy="52197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800" dirty="0">
                <a:latin typeface="微软雅黑" panose="020B0503020204020204" pitchFamily="34" charset="-122"/>
                <a:ea typeface="微软雅黑" panose="020B0503020204020204" pitchFamily="34" charset="-122"/>
                <a:cs typeface="Yuanti SC" charset="-122"/>
              </a:rPr>
              <a:t>PART</a:t>
            </a:r>
            <a:r>
              <a:rPr kumimoji="1" lang="zh-CN" altLang="en-US" sz="2800" dirty="0">
                <a:latin typeface="微软雅黑" panose="020B0503020204020204" pitchFamily="34" charset="-122"/>
                <a:ea typeface="微软雅黑" panose="020B0503020204020204" pitchFamily="34" charset="-122"/>
                <a:cs typeface="Yuanti SC" charset="-122"/>
              </a:rPr>
              <a:t> </a:t>
            </a:r>
            <a:r>
              <a:rPr kumimoji="1" lang="en-US" altLang="zh-CN" sz="2800" dirty="0">
                <a:latin typeface="微软雅黑" panose="020B0503020204020204" pitchFamily="34" charset="-122"/>
                <a:ea typeface="微软雅黑" panose="020B0503020204020204" pitchFamily="34" charset="-122"/>
                <a:cs typeface="Yuanti SC" charset="-122"/>
              </a:rPr>
              <a:t>01</a:t>
            </a:r>
            <a:r>
              <a:rPr kumimoji="1" lang="zh-CN" altLang="en-US" sz="2800" dirty="0">
                <a:latin typeface="微软雅黑" panose="020B0503020204020204" pitchFamily="34" charset="-122"/>
                <a:ea typeface="微软雅黑" panose="020B0503020204020204" pitchFamily="34" charset="-122"/>
                <a:cs typeface="Yuanti SC" charset="-122"/>
              </a:rPr>
              <a:t> 产品概述</a:t>
            </a:r>
            <a:endParaRPr kumimoji="1" lang="zh-CN" altLang="en-US" sz="2800" dirty="0">
              <a:latin typeface="微软雅黑" panose="020B0503020204020204" pitchFamily="34" charset="-122"/>
              <a:ea typeface="微软雅黑" panose="020B0503020204020204" pitchFamily="34" charset="-122"/>
              <a:cs typeface="Yuanti SC" charset="-122"/>
            </a:endParaRPr>
          </a:p>
        </p:txBody>
      </p:sp>
      <p:sp>
        <p:nvSpPr>
          <p:cNvPr id="28" name="矩形 27"/>
          <p:cNvSpPr>
            <a:spLocks noChangeArrowheads="1"/>
          </p:cNvSpPr>
          <p:nvPr/>
        </p:nvSpPr>
        <p:spPr bwMode="auto">
          <a:xfrm>
            <a:off x="4913945" y="2128652"/>
            <a:ext cx="2778608"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latin typeface="微软雅黑" panose="020B0503020204020204" pitchFamily="34" charset="-122"/>
                <a:ea typeface="微软雅黑" panose="020B0503020204020204" pitchFamily="34" charset="-122"/>
                <a:cs typeface="Yuanti SC" charset="-122"/>
                <a:sym typeface="Arial" panose="020B0604020202020204" pitchFamily="34" charset="0"/>
              </a:rPr>
              <a:t> 产品服务  项目团队 </a:t>
            </a:r>
            <a:endParaRPr lang="en-US" altLang="zh-CN" sz="1200" dirty="0">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
        <p:nvSpPr>
          <p:cNvPr id="29" name="文本框 28"/>
          <p:cNvSpPr txBox="1"/>
          <p:nvPr/>
        </p:nvSpPr>
        <p:spPr>
          <a:xfrm>
            <a:off x="5326424" y="2349632"/>
            <a:ext cx="4182797" cy="52197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800" dirty="0">
                <a:latin typeface="微软雅黑" panose="020B0503020204020204" pitchFamily="34" charset="-122"/>
                <a:ea typeface="微软雅黑" panose="020B0503020204020204" pitchFamily="34" charset="-122"/>
                <a:cs typeface="Yuanti SC" charset="-122"/>
              </a:rPr>
              <a:t>PART</a:t>
            </a:r>
            <a:r>
              <a:rPr kumimoji="1" lang="zh-CN" altLang="en-US" sz="2800" dirty="0">
                <a:latin typeface="微软雅黑" panose="020B0503020204020204" pitchFamily="34" charset="-122"/>
                <a:ea typeface="微软雅黑" panose="020B0503020204020204" pitchFamily="34" charset="-122"/>
                <a:cs typeface="Yuanti SC" charset="-122"/>
              </a:rPr>
              <a:t> </a:t>
            </a:r>
            <a:r>
              <a:rPr kumimoji="1" lang="en-US" altLang="zh-CN" sz="2800" dirty="0">
                <a:latin typeface="微软雅黑" panose="020B0503020204020204" pitchFamily="34" charset="-122"/>
                <a:ea typeface="微软雅黑" panose="020B0503020204020204" pitchFamily="34" charset="-122"/>
                <a:cs typeface="Yuanti SC" charset="-122"/>
              </a:rPr>
              <a:t>02 </a:t>
            </a:r>
            <a:r>
              <a:rPr kumimoji="1" lang="zh-CN" altLang="en-US" sz="2800" dirty="0">
                <a:latin typeface="微软雅黑" panose="020B0503020204020204" pitchFamily="34" charset="-122"/>
                <a:ea typeface="微软雅黑" panose="020B0503020204020204" pitchFamily="34" charset="-122"/>
                <a:cs typeface="Yuanti SC" charset="-122"/>
              </a:rPr>
              <a:t>用户分析</a:t>
            </a:r>
            <a:endParaRPr kumimoji="1" lang="zh-CN" altLang="en-US" sz="2800" dirty="0">
              <a:latin typeface="微软雅黑" panose="020B0503020204020204" pitchFamily="34" charset="-122"/>
              <a:ea typeface="微软雅黑" panose="020B0503020204020204" pitchFamily="34" charset="-122"/>
              <a:cs typeface="Yuanti SC" charset="-122"/>
            </a:endParaRPr>
          </a:p>
        </p:txBody>
      </p:sp>
      <p:sp>
        <p:nvSpPr>
          <p:cNvPr id="30" name="矩形 29"/>
          <p:cNvSpPr>
            <a:spLocks noChangeArrowheads="1"/>
          </p:cNvSpPr>
          <p:nvPr/>
        </p:nvSpPr>
        <p:spPr bwMode="auto">
          <a:xfrm>
            <a:off x="5824135" y="2871552"/>
            <a:ext cx="2778608"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latin typeface="微软雅黑" panose="020B0503020204020204" pitchFamily="34" charset="-122"/>
                <a:ea typeface="微软雅黑" panose="020B0503020204020204" pitchFamily="34" charset="-122"/>
                <a:cs typeface="Yuanti SC" charset="-122"/>
                <a:sym typeface="Arial" panose="020B0604020202020204" pitchFamily="34" charset="0"/>
              </a:rPr>
              <a:t>用户分析 痛点洞察</a:t>
            </a:r>
            <a:endParaRPr lang="en-US" altLang="zh-CN" sz="1200" dirty="0">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
        <p:nvSpPr>
          <p:cNvPr id="31" name="文本框 30"/>
          <p:cNvSpPr txBox="1"/>
          <p:nvPr/>
        </p:nvSpPr>
        <p:spPr>
          <a:xfrm>
            <a:off x="7358747" y="4126329"/>
            <a:ext cx="4833284" cy="52197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800" dirty="0">
                <a:latin typeface="微软雅黑" panose="020B0503020204020204" pitchFamily="34" charset="-122"/>
                <a:ea typeface="微软雅黑" panose="020B0503020204020204" pitchFamily="34" charset="-122"/>
                <a:cs typeface="Yuanti SC" charset="-122"/>
              </a:rPr>
              <a:t>PART</a:t>
            </a:r>
            <a:r>
              <a:rPr kumimoji="1" lang="zh-CN" altLang="en-US" sz="2800" dirty="0">
                <a:latin typeface="微软雅黑" panose="020B0503020204020204" pitchFamily="34" charset="-122"/>
                <a:ea typeface="微软雅黑" panose="020B0503020204020204" pitchFamily="34" charset="-122"/>
                <a:cs typeface="Yuanti SC" charset="-122"/>
              </a:rPr>
              <a:t> </a:t>
            </a:r>
            <a:r>
              <a:rPr kumimoji="1" lang="en-US" altLang="zh-CN" sz="2800" dirty="0">
                <a:latin typeface="微软雅黑" panose="020B0503020204020204" pitchFamily="34" charset="-122"/>
                <a:ea typeface="微软雅黑" panose="020B0503020204020204" pitchFamily="34" charset="-122"/>
                <a:cs typeface="Yuanti SC" charset="-122"/>
              </a:rPr>
              <a:t>04</a:t>
            </a:r>
            <a:r>
              <a:rPr kumimoji="1" lang="zh-CN" altLang="en-US" sz="2800" dirty="0">
                <a:latin typeface="微软雅黑" panose="020B0503020204020204" pitchFamily="34" charset="-122"/>
                <a:ea typeface="微软雅黑" panose="020B0503020204020204" pitchFamily="34" charset="-122"/>
                <a:cs typeface="Yuanti SC" charset="-122"/>
              </a:rPr>
              <a:t> 竞品分析</a:t>
            </a:r>
            <a:endParaRPr kumimoji="1" lang="zh-CN" altLang="en-US" sz="2800" dirty="0">
              <a:latin typeface="微软雅黑" panose="020B0503020204020204" pitchFamily="34" charset="-122"/>
              <a:ea typeface="微软雅黑" panose="020B0503020204020204" pitchFamily="34" charset="-122"/>
              <a:cs typeface="Yuanti SC" charset="-122"/>
            </a:endParaRPr>
          </a:p>
        </p:txBody>
      </p:sp>
      <p:sp>
        <p:nvSpPr>
          <p:cNvPr id="32" name="矩形 31"/>
          <p:cNvSpPr>
            <a:spLocks noChangeArrowheads="1"/>
          </p:cNvSpPr>
          <p:nvPr/>
        </p:nvSpPr>
        <p:spPr bwMode="auto">
          <a:xfrm>
            <a:off x="7851521" y="4648249"/>
            <a:ext cx="2478848"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latin typeface="微软雅黑" panose="020B0503020204020204" pitchFamily="34" charset="-122"/>
                <a:ea typeface="微软雅黑" panose="020B0503020204020204" pitchFamily="34" charset="-122"/>
                <a:cs typeface="Yuanti SC" charset="-122"/>
                <a:sym typeface="Arial" panose="020B0604020202020204" pitchFamily="34" charset="0"/>
              </a:rPr>
              <a:t>同等竞品 分析产出</a:t>
            </a:r>
            <a:endParaRPr lang="en-US" altLang="zh-CN" sz="1200" dirty="0">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
        <p:nvSpPr>
          <p:cNvPr id="33" name="文本框 32"/>
          <p:cNvSpPr txBox="1"/>
          <p:nvPr/>
        </p:nvSpPr>
        <p:spPr>
          <a:xfrm>
            <a:off x="6246237" y="3230000"/>
            <a:ext cx="4462800" cy="52197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800" dirty="0">
                <a:latin typeface="微软雅黑" panose="020B0503020204020204" pitchFamily="34" charset="-122"/>
                <a:ea typeface="微软雅黑" panose="020B0503020204020204" pitchFamily="34" charset="-122"/>
                <a:cs typeface="Yuanti SC" charset="-122"/>
              </a:rPr>
              <a:t>PART</a:t>
            </a:r>
            <a:r>
              <a:rPr kumimoji="1" lang="zh-CN" altLang="en-US" sz="2800" dirty="0">
                <a:latin typeface="微软雅黑" panose="020B0503020204020204" pitchFamily="34" charset="-122"/>
                <a:ea typeface="微软雅黑" panose="020B0503020204020204" pitchFamily="34" charset="-122"/>
                <a:cs typeface="Yuanti SC" charset="-122"/>
              </a:rPr>
              <a:t> </a:t>
            </a:r>
            <a:r>
              <a:rPr kumimoji="1" lang="en-US" altLang="zh-CN" sz="2800" dirty="0">
                <a:latin typeface="微软雅黑" panose="020B0503020204020204" pitchFamily="34" charset="-122"/>
                <a:ea typeface="微软雅黑" panose="020B0503020204020204" pitchFamily="34" charset="-122"/>
                <a:cs typeface="Yuanti SC" charset="-122"/>
              </a:rPr>
              <a:t>03</a:t>
            </a:r>
            <a:r>
              <a:rPr kumimoji="1" lang="zh-CN" altLang="en-US" sz="2800" dirty="0">
                <a:latin typeface="微软雅黑" panose="020B0503020204020204" pitchFamily="34" charset="-122"/>
                <a:ea typeface="微软雅黑" panose="020B0503020204020204" pitchFamily="34" charset="-122"/>
                <a:cs typeface="Yuanti SC" charset="-122"/>
              </a:rPr>
              <a:t> 场景分析</a:t>
            </a:r>
            <a:endParaRPr kumimoji="1" lang="zh-CN" altLang="en-US" sz="2800" dirty="0">
              <a:latin typeface="微软雅黑" panose="020B0503020204020204" pitchFamily="34" charset="-122"/>
              <a:ea typeface="微软雅黑" panose="020B0503020204020204" pitchFamily="34" charset="-122"/>
              <a:cs typeface="Yuanti SC" charset="-122"/>
            </a:endParaRPr>
          </a:p>
        </p:txBody>
      </p:sp>
      <p:sp>
        <p:nvSpPr>
          <p:cNvPr id="34" name="矩形 33"/>
          <p:cNvSpPr>
            <a:spLocks noChangeArrowheads="1"/>
          </p:cNvSpPr>
          <p:nvPr/>
        </p:nvSpPr>
        <p:spPr bwMode="auto">
          <a:xfrm>
            <a:off x="6704219" y="3751920"/>
            <a:ext cx="2478848"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latin typeface="微软雅黑" panose="020B0503020204020204" pitchFamily="34" charset="-122"/>
                <a:ea typeface="微软雅黑" panose="020B0503020204020204" pitchFamily="34" charset="-122"/>
                <a:cs typeface="Yuanti SC" charset="-122"/>
                <a:sym typeface="Arial" panose="020B0604020202020204" pitchFamily="34" charset="0"/>
              </a:rPr>
              <a:t>业务&amp;应用场景 存在问题 改进</a:t>
            </a:r>
            <a:endParaRPr lang="en-US" altLang="zh-CN" sz="1200" dirty="0">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
        <p:nvSpPr>
          <p:cNvPr id="35" name="文本框 34"/>
          <p:cNvSpPr txBox="1"/>
          <p:nvPr/>
        </p:nvSpPr>
        <p:spPr>
          <a:xfrm>
            <a:off x="1794961" y="64238"/>
            <a:ext cx="2745740" cy="1322070"/>
          </a:xfrm>
          <a:prstGeom prst="rect">
            <a:avLst/>
          </a:prstGeom>
          <a:noFill/>
        </p:spPr>
        <p:txBody>
          <a:bodyPr wrap="none" rtlCol="0">
            <a:spAutoFit/>
          </a:bodyPr>
          <a:lstStyle/>
          <a:p>
            <a:r>
              <a:rPr kumimoji="1" lang="en-US" altLang="zh-CN" sz="4400" dirty="0">
                <a:solidFill>
                  <a:schemeClr val="bg1"/>
                </a:solidFill>
                <a:latin typeface="微软雅黑" panose="020B0503020204020204" pitchFamily="34" charset="-122"/>
                <a:ea typeface="微软雅黑" panose="020B0503020204020204" pitchFamily="34" charset="-122"/>
                <a:cs typeface="Yuanti SC" charset="-122"/>
              </a:rPr>
              <a:t>Contents </a:t>
            </a:r>
            <a:endParaRPr kumimoji="1" lang="en-US" altLang="zh-CN" sz="4400" dirty="0">
              <a:solidFill>
                <a:schemeClr val="bg1"/>
              </a:solidFill>
              <a:latin typeface="微软雅黑" panose="020B0503020204020204" pitchFamily="34" charset="-122"/>
              <a:ea typeface="微软雅黑" panose="020B0503020204020204" pitchFamily="34" charset="-122"/>
              <a:cs typeface="Yuanti SC" charset="-122"/>
            </a:endParaRPr>
          </a:p>
          <a:p>
            <a:pPr algn="ctr"/>
            <a:r>
              <a:rPr kumimoji="1" lang="zh-CN" altLang="en-US" sz="3600" dirty="0">
                <a:solidFill>
                  <a:schemeClr val="bg1"/>
                </a:solidFill>
                <a:latin typeface="微软雅黑" panose="020B0503020204020204" pitchFamily="34" charset="-122"/>
                <a:ea typeface="微软雅黑" panose="020B0503020204020204" pitchFamily="34" charset="-122"/>
                <a:cs typeface="Yuanti SC" charset="-122"/>
              </a:rPr>
              <a:t>目录</a:t>
            </a:r>
            <a:endParaRPr kumimoji="1" lang="zh-CN" altLang="en-US" sz="3600" dirty="0">
              <a:solidFill>
                <a:schemeClr val="bg1"/>
              </a:solidFill>
              <a:latin typeface="微软雅黑" panose="020B0503020204020204" pitchFamily="34" charset="-122"/>
              <a:ea typeface="微软雅黑" panose="020B0503020204020204" pitchFamily="34" charset="-122"/>
              <a:cs typeface="Yuanti SC" charset="-122"/>
            </a:endParaRPr>
          </a:p>
        </p:txBody>
      </p:sp>
      <p:sp>
        <p:nvSpPr>
          <p:cNvPr id="5" name="TextBox 32"/>
          <p:cNvSpPr txBox="1">
            <a:spLocks noChangeArrowheads="1"/>
          </p:cNvSpPr>
          <p:nvPr/>
        </p:nvSpPr>
        <p:spPr bwMode="auto">
          <a:xfrm>
            <a:off x="6735878" y="5043228"/>
            <a:ext cx="1270000" cy="1167130"/>
          </a:xfrm>
          <a:prstGeom prst="diamond">
            <a:avLst/>
          </a:prstGeom>
          <a:solidFill>
            <a:schemeClr val="bg1">
              <a:lumMod val="50000"/>
            </a:schemeClr>
          </a:solidFill>
          <a:ln>
            <a:noFill/>
          </a:ln>
        </p:spPr>
        <p:txBody>
          <a:bodyPr wrap="none"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dirty="0">
                <a:solidFill>
                  <a:schemeClr val="bg1"/>
                </a:solidFill>
                <a:ea typeface="微软雅黑" panose="020B0503020204020204" pitchFamily="34" charset="-122"/>
              </a:rPr>
              <a:t>05</a:t>
            </a:r>
            <a:endParaRPr lang="zh-CN" altLang="en-US" sz="3200" dirty="0">
              <a:solidFill>
                <a:schemeClr val="bg1"/>
              </a:solidFill>
              <a:ea typeface="微软雅黑" panose="020B0503020204020204" pitchFamily="34" charset="-122"/>
            </a:endParaRPr>
          </a:p>
        </p:txBody>
      </p:sp>
      <p:sp>
        <p:nvSpPr>
          <p:cNvPr id="6" name="文本框 5"/>
          <p:cNvSpPr txBox="1"/>
          <p:nvPr/>
        </p:nvSpPr>
        <p:spPr>
          <a:xfrm>
            <a:off x="8005827" y="5043546"/>
            <a:ext cx="4833284" cy="521970"/>
          </a:xfrm>
          <a:prstGeom prst="rect">
            <a:avLst/>
          </a:prstGeom>
          <a:noFill/>
        </p:spPr>
        <p:txBody>
          <a:bodyPr wrap="square" rtlCol="0">
            <a:spAutoFit/>
          </a:bodyPr>
          <a:p>
            <a:pPr marL="342900" indent="-342900">
              <a:buFont typeface="Arial" panose="020B0604020202020204" pitchFamily="34" charset="0"/>
              <a:buChar char="•"/>
            </a:pPr>
            <a:r>
              <a:rPr kumimoji="1" lang="en-US" altLang="zh-CN" sz="2800" dirty="0">
                <a:latin typeface="微软雅黑" panose="020B0503020204020204" pitchFamily="34" charset="-122"/>
                <a:ea typeface="微软雅黑" panose="020B0503020204020204" pitchFamily="34" charset="-122"/>
                <a:cs typeface="Yuanti SC" charset="-122"/>
              </a:rPr>
              <a:t>PART</a:t>
            </a:r>
            <a:r>
              <a:rPr kumimoji="1" lang="zh-CN" altLang="en-US" sz="2800" dirty="0">
                <a:latin typeface="微软雅黑" panose="020B0503020204020204" pitchFamily="34" charset="-122"/>
                <a:ea typeface="微软雅黑" panose="020B0503020204020204" pitchFamily="34" charset="-122"/>
                <a:cs typeface="Yuanti SC" charset="-122"/>
              </a:rPr>
              <a:t> </a:t>
            </a:r>
            <a:r>
              <a:rPr kumimoji="1" lang="en-US" altLang="zh-CN" sz="2800" dirty="0">
                <a:latin typeface="微软雅黑" panose="020B0503020204020204" pitchFamily="34" charset="-122"/>
                <a:ea typeface="微软雅黑" panose="020B0503020204020204" pitchFamily="34" charset="-122"/>
                <a:cs typeface="Yuanti SC" charset="-122"/>
              </a:rPr>
              <a:t>05 </a:t>
            </a:r>
            <a:r>
              <a:rPr kumimoji="1" lang="zh-CN" altLang="en-US" sz="2800" dirty="0">
                <a:latin typeface="微软雅黑" panose="020B0503020204020204" pitchFamily="34" charset="-122"/>
                <a:ea typeface="微软雅黑" panose="020B0503020204020204" pitchFamily="34" charset="-122"/>
                <a:cs typeface="Yuanti SC" charset="-122"/>
              </a:rPr>
              <a:t>功能分析</a:t>
            </a:r>
            <a:endParaRPr kumimoji="1" lang="zh-CN" altLang="en-US" sz="2800" dirty="0">
              <a:latin typeface="微软雅黑" panose="020B0503020204020204" pitchFamily="34" charset="-122"/>
              <a:ea typeface="微软雅黑" panose="020B0503020204020204" pitchFamily="34" charset="-122"/>
              <a:cs typeface="Yuanti SC" charset="-122"/>
            </a:endParaRPr>
          </a:p>
        </p:txBody>
      </p:sp>
      <p:sp>
        <p:nvSpPr>
          <p:cNvPr id="8" name="矩形 7"/>
          <p:cNvSpPr>
            <a:spLocks noChangeArrowheads="1"/>
          </p:cNvSpPr>
          <p:nvPr/>
        </p:nvSpPr>
        <p:spPr bwMode="auto">
          <a:xfrm>
            <a:off x="8535920" y="5565465"/>
            <a:ext cx="2478848"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200" dirty="0">
                <a:latin typeface="微软雅黑" panose="020B0503020204020204" pitchFamily="34" charset="-122"/>
                <a:ea typeface="微软雅黑" panose="020B0503020204020204" pitchFamily="34" charset="-122"/>
                <a:cs typeface="Yuanti SC" charset="-122"/>
                <a:sym typeface="Arial" panose="020B0604020202020204" pitchFamily="34" charset="0"/>
              </a:rPr>
              <a:t>功能概述 核心功能 交互设计</a:t>
            </a:r>
            <a:endParaRPr lang="en-US" altLang="zh-CN" sz="1200" dirty="0">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0"/>
            <a:ext cx="12192000" cy="6858000"/>
          </a:xfrm>
          <a:prstGeom prst="rect">
            <a:avLst/>
          </a:prstGeom>
          <a:solidFill>
            <a:srgbClr val="323F50"/>
          </a:solidFill>
          <a:ln>
            <a:solidFill>
              <a:srgbClr val="32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Oval 26"/>
          <p:cNvSpPr/>
          <p:nvPr/>
        </p:nvSpPr>
        <p:spPr>
          <a:xfrm>
            <a:off x="5335288" y="5181315"/>
            <a:ext cx="561144" cy="5611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Sans Pro Light" charset="0"/>
            </a:endParaRPr>
          </a:p>
        </p:txBody>
      </p:sp>
      <p:sp>
        <p:nvSpPr>
          <p:cNvPr id="30" name="Oval 29"/>
          <p:cNvSpPr/>
          <p:nvPr/>
        </p:nvSpPr>
        <p:spPr>
          <a:xfrm>
            <a:off x="5335288" y="3777488"/>
            <a:ext cx="561144" cy="5611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Source Sans Pro Light" charset="0"/>
            </a:endParaRPr>
          </a:p>
        </p:txBody>
      </p:sp>
      <p:sp>
        <p:nvSpPr>
          <p:cNvPr id="32" name="Shape 2840"/>
          <p:cNvSpPr/>
          <p:nvPr/>
        </p:nvSpPr>
        <p:spPr>
          <a:xfrm>
            <a:off x="5476196" y="533491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43536A"/>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Source Sans Pro Light" charset="0"/>
              <a:ea typeface="Source Sans Pro Light" charset="0"/>
              <a:cs typeface="Source Sans Pro Light" charset="0"/>
            </a:endParaRPr>
          </a:p>
        </p:txBody>
      </p:sp>
      <p:sp>
        <p:nvSpPr>
          <p:cNvPr id="71" name="Subtitle 2"/>
          <p:cNvSpPr txBox="1"/>
          <p:nvPr/>
        </p:nvSpPr>
        <p:spPr>
          <a:xfrm>
            <a:off x="5279532" y="2049921"/>
            <a:ext cx="5929031" cy="1075337"/>
          </a:xfrm>
          <a:prstGeom prst="rect">
            <a:avLst/>
          </a:prstGeom>
        </p:spPr>
        <p:txBody>
          <a:bodyPr vert="horz" wrap="square" lIns="108745" tIns="54373" rIns="108745" bIns="54373" rtlCol="0">
            <a:no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ct val="100000"/>
              </a:lnSpc>
            </a:pPr>
            <a:r>
              <a:rPr lang="zh-CN" altLang="en-US" sz="1400" dirty="0">
                <a:solidFill>
                  <a:schemeClr val="bg1"/>
                </a:solidFill>
                <a:latin typeface="Source Sans Pro" charset="0"/>
                <a:ea typeface="Source Sans Pro" charset="0"/>
                <a:cs typeface="Source Sans Pro" charset="0"/>
              </a:rPr>
              <a:t>协作</a:t>
            </a:r>
            <a:r>
              <a:rPr lang="en-US" altLang="zh-CN" sz="1400" dirty="0">
                <a:solidFill>
                  <a:schemeClr val="bg1"/>
                </a:solidFill>
                <a:latin typeface="Source Sans Pro" charset="0"/>
                <a:ea typeface="Source Sans Pro" charset="0"/>
                <a:cs typeface="Source Sans Pro" charset="0"/>
              </a:rPr>
              <a:t>app</a:t>
            </a:r>
            <a:r>
              <a:rPr lang="zh-CN" altLang="en-US" sz="1400" dirty="0">
                <a:solidFill>
                  <a:schemeClr val="bg1"/>
                </a:solidFill>
                <a:latin typeface="Source Sans Pro" charset="0"/>
                <a:ea typeface="Source Sans Pro" charset="0"/>
                <a:cs typeface="Source Sans Pro" charset="0"/>
              </a:rPr>
              <a:t>最需要的是多人协作以及文档编辑能力，也是协作</a:t>
            </a:r>
            <a:r>
              <a:rPr lang="en-US" altLang="zh-CN" sz="1400" dirty="0">
                <a:solidFill>
                  <a:schemeClr val="bg1"/>
                </a:solidFill>
                <a:latin typeface="Source Sans Pro" charset="0"/>
                <a:ea typeface="Source Sans Pro" charset="0"/>
                <a:cs typeface="Source Sans Pro" charset="0"/>
              </a:rPr>
              <a:t>app</a:t>
            </a:r>
            <a:r>
              <a:rPr lang="zh-CN" altLang="en-US" sz="1400" dirty="0">
                <a:solidFill>
                  <a:schemeClr val="bg1"/>
                </a:solidFill>
                <a:latin typeface="Source Sans Pro" charset="0"/>
                <a:ea typeface="Source Sans Pro" charset="0"/>
                <a:cs typeface="Source Sans Pro" charset="0"/>
              </a:rPr>
              <a:t>的核心能力。本次将对“用户如何新建文档并且邀请他人进行协作”为核心链路对核心能力进行讨论。</a:t>
            </a:r>
            <a:endParaRPr lang="zh-CN" altLang="en-US" sz="1400" dirty="0">
              <a:solidFill>
                <a:schemeClr val="bg1"/>
              </a:solidFill>
              <a:latin typeface="Source Sans Pro" charset="0"/>
              <a:ea typeface="Source Sans Pro" charset="0"/>
              <a:cs typeface="Source Sans Pro" charset="0"/>
            </a:endParaRPr>
          </a:p>
          <a:p>
            <a:pPr algn="l">
              <a:lnSpc>
                <a:spcPct val="100000"/>
              </a:lnSpc>
            </a:pPr>
            <a:r>
              <a:rPr lang="zh-CN" altLang="en-US" sz="1400" dirty="0">
                <a:solidFill>
                  <a:schemeClr val="bg1"/>
                </a:solidFill>
                <a:latin typeface="Source Sans Pro" charset="0"/>
                <a:ea typeface="Source Sans Pro" charset="0"/>
                <a:cs typeface="Source Sans Pro" charset="0"/>
              </a:rPr>
              <a:t>原型链接：</a:t>
            </a:r>
            <a:r>
              <a:rPr lang="en-US" altLang="zh-CN" sz="1400" dirty="0">
                <a:solidFill>
                  <a:schemeClr val="bg1"/>
                </a:solidFill>
                <a:latin typeface="Source Sans Pro" charset="0"/>
                <a:ea typeface="Source Sans Pro" charset="0"/>
                <a:cs typeface="Source Sans Pro" charset="0"/>
                <a:hlinkClick r:id="rId1"/>
              </a:rPr>
              <a:t>Chord app</a:t>
            </a:r>
            <a:r>
              <a:rPr lang="zh-CN" altLang="en-US" sz="1400" dirty="0">
                <a:solidFill>
                  <a:schemeClr val="bg1"/>
                </a:solidFill>
                <a:latin typeface="Source Sans Pro" charset="0"/>
                <a:ea typeface="Source Sans Pro" charset="0"/>
                <a:cs typeface="Source Sans Pro" charset="0"/>
                <a:hlinkClick r:id="rId1"/>
              </a:rPr>
              <a:t>核心链路原型</a:t>
            </a:r>
            <a:endParaRPr lang="en-US" sz="1400" dirty="0">
              <a:solidFill>
                <a:schemeClr val="bg1"/>
              </a:solidFill>
              <a:latin typeface="Source Sans Pro" charset="0"/>
              <a:ea typeface="Source Sans Pro" charset="0"/>
              <a:cs typeface="Source Sans Pro" charset="0"/>
            </a:endParaRPr>
          </a:p>
        </p:txBody>
      </p:sp>
      <p:pic>
        <p:nvPicPr>
          <p:cNvPr id="3" name="图片占位符 2"/>
          <p:cNvPicPr>
            <a:picLocks noGrp="1" noChangeAspect="1"/>
          </p:cNvPicPr>
          <p:nvPr>
            <p:ph type="pic" sz="quarter" idx="50"/>
          </p:nvPr>
        </p:nvPicPr>
        <p:blipFill>
          <a:blip r:embed="rId2">
            <a:extLst>
              <a:ext uri="{28A0092B-C50C-407E-A947-70E740481C1C}">
                <a14:useLocalDpi xmlns:a14="http://schemas.microsoft.com/office/drawing/2010/main" val="0"/>
              </a:ext>
            </a:extLst>
          </a:blip>
          <a:srcRect l="29240" r="29240"/>
          <a:stretch>
            <a:fillRect/>
          </a:stretch>
        </p:blipFill>
        <p:spPr>
          <a:xfrm>
            <a:off x="0" y="0"/>
            <a:ext cx="4272030" cy="6858000"/>
          </a:xfrm>
          <a:solidFill>
            <a:srgbClr val="FFFFFF">
              <a:alpha val="100000"/>
            </a:srgbClr>
          </a:solidFill>
        </p:spPr>
      </p:pic>
      <p:sp>
        <p:nvSpPr>
          <p:cNvPr id="40" name="文本框 39"/>
          <p:cNvSpPr txBox="1"/>
          <p:nvPr/>
        </p:nvSpPr>
        <p:spPr>
          <a:xfrm>
            <a:off x="5222946" y="1145547"/>
            <a:ext cx="3021101" cy="791210"/>
          </a:xfrm>
          <a:prstGeom prst="rect">
            <a:avLst/>
          </a:prstGeom>
          <a:noFill/>
        </p:spPr>
        <p:txBody>
          <a:bodyPr wrap="square" rtlCol="0" anchor="ctr">
            <a:spAutoFit/>
          </a:bodyPr>
          <a:lstStyle/>
          <a:p>
            <a:pPr>
              <a:lnSpc>
                <a:spcPct val="110000"/>
              </a:lnSpc>
            </a:pPr>
            <a:r>
              <a:rPr kumimoji="1" lang="en-US" altLang="zh-CN" sz="20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Core Functionality</a:t>
            </a:r>
            <a:endParaRPr kumimoji="1" lang="en-US" altLang="zh-CN" sz="20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kumimoji="1" lang="zh-CN" altLang="en-US" sz="20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核心功能</a:t>
            </a:r>
            <a:endParaRPr kumimoji="1" lang="zh-CN" altLang="en-US" sz="20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Subtitle 2"/>
          <p:cNvSpPr txBox="1"/>
          <p:nvPr/>
        </p:nvSpPr>
        <p:spPr bwMode="auto">
          <a:xfrm>
            <a:off x="5985570" y="3760258"/>
            <a:ext cx="4249658" cy="79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solidFill>
                <a:latin typeface="微软雅黑" panose="020B0503020204020204" pitchFamily="34" charset="-122"/>
                <a:ea typeface="微软雅黑" panose="020B0503020204020204" pitchFamily="34" charset="-122"/>
                <a:cs typeface="Lantinghei SC Demibold" charset="-122"/>
              </a:rPr>
              <a:t>文档协作能力</a:t>
            </a:r>
            <a:endParaRPr lang="zh-CN" altLang="en-US" sz="1200" b="1" dirty="0">
              <a:solidFill>
                <a:schemeClr val="bg1"/>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065" dirty="0">
                <a:solidFill>
                  <a:schemeClr val="bg1"/>
                </a:solidFill>
                <a:latin typeface="微软雅黑" panose="020B0503020204020204" pitchFamily="34" charset="-122"/>
                <a:ea typeface="微软雅黑" panose="020B0503020204020204" pitchFamily="34" charset="-122"/>
                <a:cs typeface="Open Sans Light" charset="0"/>
              </a:rPr>
              <a:t>简洁轻便的文档编辑功能+实时在线协作，随时随地高效协同办公。</a:t>
            </a:r>
            <a:endParaRPr lang="en-US" altLang="zh-CN" sz="1065"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42" name="Subtitle 2"/>
          <p:cNvSpPr txBox="1"/>
          <p:nvPr/>
        </p:nvSpPr>
        <p:spPr bwMode="auto">
          <a:xfrm>
            <a:off x="5985525" y="5181326"/>
            <a:ext cx="3971468" cy="5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solidFill>
                <a:latin typeface="微软雅黑" panose="020B0503020204020204" pitchFamily="34" charset="-122"/>
                <a:ea typeface="微软雅黑" panose="020B0503020204020204" pitchFamily="34" charset="-122"/>
                <a:cs typeface="Lantinghei SC Demibold" charset="-122"/>
              </a:rPr>
              <a:t>权限管理能力</a:t>
            </a:r>
            <a:endParaRPr lang="zh-CN" altLang="en-US" sz="1200" b="1" dirty="0">
              <a:solidFill>
                <a:schemeClr val="bg1"/>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065" dirty="0">
                <a:solidFill>
                  <a:schemeClr val="bg1"/>
                </a:solidFill>
                <a:latin typeface="微软雅黑" panose="020B0503020204020204" pitchFamily="34" charset="-122"/>
                <a:ea typeface="微软雅黑" panose="020B0503020204020204" pitchFamily="34" charset="-122"/>
                <a:cs typeface="Open Sans Light" charset="0"/>
              </a:rPr>
              <a:t>实行细粒度的权限分配设置，增强文档的可协作性和安全性。</a:t>
            </a:r>
            <a:endParaRPr lang="en-US" altLang="zh-CN" sz="1065"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77" name="Shape 2554"/>
          <p:cNvSpPr/>
          <p:nvPr/>
        </p:nvSpPr>
        <p:spPr>
          <a:xfrm>
            <a:off x="5432232" y="3868908"/>
            <a:ext cx="367144" cy="378300"/>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000000">
              <a:alpha val="100000"/>
            </a:srgbClr>
          </a:solidFill>
          <a:ln w="12700">
            <a:miter lim="400000"/>
          </a:ln>
        </p:spPr>
        <p:txBody>
          <a:bodyPr lIns="19045" tIns="19045" rIns="19045" bIns="19045" anchor="ctr"/>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5" name="矩形 4"/>
          <p:cNvSpPr/>
          <p:nvPr userDrawn="1"/>
        </p:nvSpPr>
        <p:spPr>
          <a:xfrm>
            <a:off x="0" y="0"/>
            <a:ext cx="4272046" cy="6857956"/>
          </a:xfrm>
          <a:prstGeom prst="rect">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pic>
        <p:nvPicPr>
          <p:cNvPr id="4" name="图片 3" descr="upload_post_object_v2_808578393"/>
          <p:cNvPicPr>
            <a:picLocks noChangeAspect="1"/>
          </p:cNvPicPr>
          <p:nvPr/>
        </p:nvPicPr>
        <p:blipFill>
          <a:blip r:embed="rId3"/>
          <a:stretch>
            <a:fillRect/>
          </a:stretch>
        </p:blipFill>
        <p:spPr>
          <a:xfrm>
            <a:off x="408988" y="406343"/>
            <a:ext cx="3863058" cy="6045271"/>
          </a:xfrm>
          <a:prstGeom prst="rect">
            <a:avLst/>
          </a:prstGeom>
        </p:spPr>
      </p:pic>
      <p:sp>
        <p:nvSpPr>
          <p:cNvPr id="8" name="椭圆 7"/>
          <p:cNvSpPr/>
          <p:nvPr userDrawn="1"/>
        </p:nvSpPr>
        <p:spPr>
          <a:xfrm>
            <a:off x="10729964" y="161381"/>
            <a:ext cx="1108982" cy="1109753"/>
          </a:xfrm>
          <a:prstGeom prst="ellipse">
            <a:avLst/>
          </a:prstGeom>
          <a:blipFill>
            <a:blip r:embed="rId4"/>
            <a:stretch>
              <a:fillRect/>
            </a:stretch>
          </a:blipFill>
          <a:ln w="1270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alpha val="100000"/>
          </a:srgbClr>
        </a:solidFill>
        <a:effectLst/>
      </p:bgPr>
    </p:bg>
    <p:spTree>
      <p:nvGrpSpPr>
        <p:cNvPr id="1" name=""/>
        <p:cNvGrpSpPr/>
        <p:nvPr/>
      </p:nvGrpSpPr>
      <p:grpSpPr/>
      <p:sp>
        <p:nvSpPr>
          <p:cNvPr id="3" name="直角三角形 2"/>
          <p:cNvSpPr/>
          <p:nvPr/>
        </p:nvSpPr>
        <p:spPr>
          <a:xfrm flipH="1">
            <a:off x="5311515" y="0"/>
            <a:ext cx="6880485" cy="6880485"/>
          </a:xfrm>
          <a:prstGeom prst="rtTriangle">
            <a:avLst/>
          </a:prstGeom>
          <a:blipFill>
            <a:blip r:embed="rId1">
              <a:alphaModFix amt="4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12" name="文本框 11"/>
          <p:cNvSpPr txBox="1"/>
          <p:nvPr/>
        </p:nvSpPr>
        <p:spPr>
          <a:xfrm>
            <a:off x="7810290" y="137197"/>
            <a:ext cx="4028135" cy="512445"/>
          </a:xfrm>
          <a:prstGeom prst="rect">
            <a:avLst/>
          </a:prstGeom>
          <a:noFill/>
        </p:spPr>
        <p:txBody>
          <a:bodyPr wrap="square" rtlCol="0" anchor="ctr">
            <a:spAutoFit/>
          </a:bodyPr>
          <a:p>
            <a:pPr algn="r">
              <a:lnSpc>
                <a:spcPct val="110000"/>
              </a:lnSpc>
            </a:pP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文档编辑与协作能力</a:t>
            </a:r>
            <a:endParaRPr kumimoji="1" lang="zh-CN" altLang="en-US" sz="275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nvGraphicFramePr>
        <p:xfrm>
          <a:off x="0" y="657497"/>
          <a:ext cx="5361305" cy="5778277"/>
        </p:xfrm>
        <a:graphic>
          <a:graphicData uri="http://schemas.openxmlformats.org/drawingml/2006/table">
            <a:tbl>
              <a:tblPr/>
              <a:tblGrid>
                <a:gridCol w="382270"/>
                <a:gridCol w="592455"/>
                <a:gridCol w="1765935"/>
                <a:gridCol w="2620645"/>
              </a:tblGrid>
              <a:tr h="246157">
                <a:tc rowSpan="21">
                  <a:txBody>
                    <a:bodyPr/>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r>
                        <a:rPr lang="zh-CN" altLang="en-US" sz="1600" b="1">
                          <a:solidFill>
                            <a:srgbClr val="FFFFFF"/>
                          </a:solidFill>
                        </a:rPr>
                        <a:t>文</a:t>
                      </a:r>
                      <a:endParaRPr lang="zh-CN" altLang="en-US" sz="1600" b="1">
                        <a:solidFill>
                          <a:srgbClr val="FFFFFF"/>
                        </a:solidFill>
                      </a:endParaRPr>
                    </a:p>
                    <a:p>
                      <a:pPr indent="0" algn="ctr">
                        <a:buNone/>
                      </a:pPr>
                      <a:r>
                        <a:rPr lang="zh-CN" altLang="en-US" sz="1600" b="1">
                          <a:solidFill>
                            <a:srgbClr val="FFFFFF"/>
                          </a:solidFill>
                        </a:rPr>
                        <a:t>档</a:t>
                      </a:r>
                      <a:endParaRPr lang="zh-CN" altLang="en-US" sz="1600" b="1">
                        <a:solidFill>
                          <a:srgbClr val="FFFFFF"/>
                        </a:solidFill>
                      </a:endParaRPr>
                    </a:p>
                    <a:p>
                      <a:pPr indent="0" algn="ctr">
                        <a:buNone/>
                      </a:pPr>
                      <a:r>
                        <a:rPr lang="zh-CN" altLang="en-US" sz="1600" b="1">
                          <a:solidFill>
                            <a:srgbClr val="FFFFFF"/>
                          </a:solidFill>
                        </a:rPr>
                        <a:t>编</a:t>
                      </a:r>
                      <a:endParaRPr lang="zh-CN" altLang="en-US" sz="1600" b="1">
                        <a:solidFill>
                          <a:srgbClr val="FFFFFF"/>
                        </a:solidFill>
                      </a:endParaRPr>
                    </a:p>
                    <a:p>
                      <a:pPr indent="0" algn="ctr">
                        <a:buNone/>
                      </a:pPr>
                      <a:r>
                        <a:rPr lang="zh-CN" altLang="en-US" sz="1600" b="1">
                          <a:solidFill>
                            <a:srgbClr val="FFFFFF"/>
                          </a:solidFill>
                        </a:rPr>
                        <a:t>辑</a:t>
                      </a:r>
                      <a:endParaRPr lang="zh-CN" altLang="en-US" sz="1600" b="1">
                        <a:solidFill>
                          <a:srgbClr val="FFFFFF"/>
                        </a:solidFill>
                      </a:endParaRPr>
                    </a:p>
                    <a:p>
                      <a:pPr indent="0" algn="ctr">
                        <a:buNone/>
                      </a:pPr>
                      <a:r>
                        <a:rPr lang="zh-CN" altLang="en-US" sz="1600" b="1">
                          <a:solidFill>
                            <a:srgbClr val="FFFFFF"/>
                          </a:solidFill>
                        </a:rPr>
                        <a:t>功</a:t>
                      </a:r>
                      <a:endParaRPr lang="zh-CN" altLang="en-US" sz="1600" b="1">
                        <a:solidFill>
                          <a:srgbClr val="FFFFFF"/>
                        </a:solidFill>
                      </a:endParaRPr>
                    </a:p>
                    <a:p>
                      <a:pPr indent="0" algn="ctr">
                        <a:buNone/>
                      </a:pPr>
                      <a:r>
                        <a:rPr lang="zh-CN" altLang="en-US" sz="1600" b="1">
                          <a:solidFill>
                            <a:srgbClr val="FFFFFF"/>
                          </a:solidFill>
                        </a:rPr>
                        <a:t>能</a:t>
                      </a:r>
                      <a:endParaRPr lang="zh-CN" altLang="en-US" sz="1600" b="1">
                        <a:solidFill>
                          <a:srgbClr val="FFFFFF"/>
                        </a:solidFill>
                      </a:endParaRPr>
                    </a:p>
                    <a:p>
                      <a:pPr indent="0" algn="ctr">
                        <a:buNone/>
                      </a:pPr>
                      <a:r>
                        <a:rPr lang="zh-CN" altLang="en-US" sz="1600" b="1">
                          <a:solidFill>
                            <a:srgbClr val="FFFFFF"/>
                          </a:solidFill>
                        </a:rPr>
                        <a:t>列</a:t>
                      </a:r>
                      <a:endParaRPr lang="zh-CN" altLang="en-US" sz="1600" b="1">
                        <a:solidFill>
                          <a:srgbClr val="FFFFFF"/>
                        </a:solidFill>
                      </a:endParaRPr>
                    </a:p>
                    <a:p>
                      <a:pPr indent="0" algn="ctr">
                        <a:buNone/>
                      </a:pPr>
                      <a:r>
                        <a:rPr lang="zh-CN" altLang="en-US" sz="1600" b="1">
                          <a:solidFill>
                            <a:srgbClr val="FFFFFF"/>
                          </a:solidFill>
                        </a:rPr>
                        <a:t>表</a:t>
                      </a:r>
                      <a:endParaRPr lang="zh-CN" altLang="en-US" sz="1600" b="1">
                        <a:solidFill>
                          <a:srgbClr val="FFFFFF"/>
                        </a:solidFill>
                      </a:endParaRPr>
                    </a:p>
                    <a:p>
                      <a:pPr indent="0" algn="ctr">
                        <a:buNone/>
                      </a:pPr>
                      <a:endParaRPr lang="zh-CN" altLang="en-US" sz="16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1000" b="1">
                          <a:solidFill>
                            <a:srgbClr val="FFFFFF"/>
                          </a:solidFill>
                        </a:rPr>
                        <a:t>分类</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1000" b="1">
                          <a:solidFill>
                            <a:srgbClr val="FFFFFF"/>
                          </a:solidFill>
                        </a:rPr>
                        <a:t>功能</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1000" b="1">
                          <a:solidFill>
                            <a:srgbClr val="FFFFFF"/>
                          </a:solidFill>
                        </a:rPr>
                        <a:t>说明</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4">
                  <a:txBody>
                    <a:bodyPr/>
                    <a:p>
                      <a:pPr indent="0" algn="ctr">
                        <a:buNone/>
                      </a:pPr>
                      <a:r>
                        <a:rPr lang="zh-CN" altLang="en-US" sz="1000" b="1">
                          <a:solidFill>
                            <a:srgbClr val="FFFFFF"/>
                          </a:solidFill>
                        </a:rPr>
                        <a:t>文字</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文字颜色设置</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文字颜色、高亮颜色（</a:t>
                      </a:r>
                      <a:r>
                        <a:rPr lang="en-US" altLang="zh-CN" sz="1000">
                          <a:solidFill>
                            <a:srgbClr val="FFFFFF"/>
                          </a:solidFill>
                        </a:rPr>
                        <a:t>7</a:t>
                      </a:r>
                      <a:r>
                        <a:rPr lang="zh-CN" altLang="en-US" sz="1000">
                          <a:solidFill>
                            <a:srgbClr val="FFFFFF"/>
                          </a:solidFill>
                        </a:rPr>
                        <a:t>种颜色，彩虹色）</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斜体设置</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加粗设置</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1000">
                          <a:solidFill>
                            <a:srgbClr val="FFFFFF"/>
                          </a:solidFill>
                        </a:rPr>
                        <a:t>下划线设置</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4">
                  <a:txBody>
                    <a:bodyPr/>
                    <a:p>
                      <a:pPr indent="0" algn="ctr">
                        <a:buNone/>
                      </a:pPr>
                      <a:r>
                        <a:rPr lang="zh-CN" altLang="en-US" sz="1000" b="1">
                          <a:solidFill>
                            <a:srgbClr val="FFFFFF"/>
                          </a:solidFill>
                        </a:rPr>
                        <a:t>样式</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标题层级设置</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一级标题、二级标题、三级标题、四级标题、五级标题</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有序列表</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AutoNum type="arabicPeriod"/>
                      </a:pPr>
                      <a:r>
                        <a:rPr lang="en-US" altLang="zh-CN" sz="1000">
                          <a:solidFill>
                            <a:srgbClr val="FFFFFF"/>
                          </a:solidFill>
                        </a:rPr>
                        <a:t>xxxxx</a:t>
                      </a:r>
                      <a:endParaRPr lang="en-US" altLang="zh-CN" sz="1000">
                        <a:solidFill>
                          <a:srgbClr val="FFFFFF"/>
                        </a:solidFill>
                      </a:endParaRPr>
                    </a:p>
                    <a:p>
                      <a:pPr indent="0">
                        <a:buAutoNum type="arabicPeriod"/>
                      </a:pPr>
                      <a:r>
                        <a:rPr lang="en-US" altLang="zh-CN" sz="1000">
                          <a:solidFill>
                            <a:srgbClr val="FFFFFF"/>
                          </a:solidFill>
                        </a:rPr>
                        <a:t>xxxxx</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无序列表</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Char char="•"/>
                      </a:pPr>
                      <a:r>
                        <a:rPr lang="en-US" altLang="zh-CN" sz="1000">
                          <a:solidFill>
                            <a:srgbClr val="FFFFFF"/>
                          </a:solidFill>
                        </a:rPr>
                        <a:t>xxxxxxx</a:t>
                      </a:r>
                      <a:endParaRPr lang="en-US" altLang="zh-CN" sz="1000">
                        <a:solidFill>
                          <a:srgbClr val="FFFFFF"/>
                        </a:solidFill>
                      </a:endParaRPr>
                    </a:p>
                    <a:p>
                      <a:pPr indent="0">
                        <a:buChar char="•"/>
                      </a:pPr>
                      <a:r>
                        <a:rPr lang="en-US" altLang="zh-CN" sz="1000">
                          <a:solidFill>
                            <a:srgbClr val="FFFFFF"/>
                          </a:solidFill>
                        </a:rPr>
                        <a:t>xxxxxxx</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1000">
                          <a:solidFill>
                            <a:srgbClr val="FFFFFF"/>
                          </a:solidFill>
                        </a:rPr>
                        <a:t>任务列表</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Char char="•"/>
                      </a:pPr>
                      <a:r>
                        <a:rPr lang="en-US" altLang="zh-CN" sz="1000">
                          <a:solidFill>
                            <a:srgbClr val="FFFFFF"/>
                          </a:solidFill>
                        </a:rPr>
                        <a:t>xxxxxx@</a:t>
                      </a:r>
                      <a:r>
                        <a:rPr lang="zh-CN" altLang="en-US" sz="1000">
                          <a:solidFill>
                            <a:srgbClr val="FFFFFF"/>
                          </a:solidFill>
                        </a:rPr>
                        <a:t>小明</a:t>
                      </a:r>
                      <a:endParaRPr lang="zh-CN" altLang="en-US" sz="1000">
                        <a:solidFill>
                          <a:srgbClr val="FFFFFF"/>
                        </a:solidFill>
                      </a:endParaRPr>
                    </a:p>
                    <a:p>
                      <a:pPr indent="0">
                        <a:buChar char="•"/>
                      </a:pPr>
                      <a:r>
                        <a:rPr lang="en-US" altLang="zh-CN" sz="1000">
                          <a:solidFill>
                            <a:srgbClr val="FFFFFF"/>
                          </a:solidFill>
                        </a:rPr>
                        <a:t>xxxxxx@</a:t>
                      </a:r>
                      <a:r>
                        <a:rPr lang="zh-CN" altLang="en-US" sz="1000">
                          <a:solidFill>
                            <a:srgbClr val="FFFFFF"/>
                          </a:solidFill>
                        </a:rPr>
                        <a:t>小红</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2">
                  <a:txBody>
                    <a:bodyPr/>
                    <a:p>
                      <a:pPr indent="0" algn="ctr">
                        <a:buNone/>
                      </a:pPr>
                      <a:r>
                        <a:rPr lang="zh-CN" altLang="en-US" sz="1000" b="1">
                          <a:solidFill>
                            <a:srgbClr val="FFFFFF"/>
                          </a:solidFill>
                        </a:rPr>
                        <a:t>排列</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左、中、右对齐</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1000">
                          <a:solidFill>
                            <a:srgbClr val="FFFFFF"/>
                          </a:solidFill>
                        </a:rPr>
                        <a:t>向左缩进</a:t>
                      </a:r>
                      <a:r>
                        <a:rPr lang="en-US" altLang="zh-CN" sz="1000">
                          <a:solidFill>
                            <a:srgbClr val="FFFFFF"/>
                          </a:solidFill>
                        </a:rPr>
                        <a:t>2</a:t>
                      </a:r>
                      <a:r>
                        <a:rPr lang="zh-CN" altLang="en-US" sz="1000">
                          <a:solidFill>
                            <a:srgbClr val="FFFFFF"/>
                          </a:solidFill>
                        </a:rPr>
                        <a:t>个字符、向右缩进</a:t>
                      </a:r>
                      <a:r>
                        <a:rPr lang="en-US" altLang="zh-CN" sz="1000">
                          <a:solidFill>
                            <a:srgbClr val="FFFFFF"/>
                          </a:solidFill>
                        </a:rPr>
                        <a:t>2</a:t>
                      </a:r>
                      <a:r>
                        <a:rPr lang="zh-CN" altLang="en-US" sz="1000">
                          <a:solidFill>
                            <a:srgbClr val="FFFFFF"/>
                          </a:solidFill>
                        </a:rPr>
                        <a:t>个字符</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6">
                  <a:txBody>
                    <a:bodyPr/>
                    <a:p>
                      <a:pPr indent="0" algn="ctr">
                        <a:buNone/>
                      </a:pPr>
                      <a:r>
                        <a:rPr lang="zh-CN" altLang="en-US" sz="1000" b="1">
                          <a:solidFill>
                            <a:srgbClr val="FFFFFF"/>
                          </a:solidFill>
                        </a:rPr>
                        <a:t>插入</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图片</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36576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表格</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表格中的文字支持横向左、中、右对齐；纵向上、中、下对齐</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文件</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文件以链接的方式呈现</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高亮块</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绘图</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参考苹果备忘录种的绘图功能</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1000">
                          <a:solidFill>
                            <a:srgbClr val="FFFFFF"/>
                          </a:solidFill>
                        </a:rPr>
                        <a:t>分隔线</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4">
                  <a:txBody>
                    <a:bodyPr/>
                    <a:p>
                      <a:pPr indent="0" algn="ctr">
                        <a:buNone/>
                      </a:pPr>
                      <a:r>
                        <a:rPr lang="zh-CN" altLang="en-US" sz="1000" b="1">
                          <a:solidFill>
                            <a:srgbClr val="FFFFFF"/>
                          </a:solidFill>
                        </a:rPr>
                        <a:t>功能</a:t>
                      </a:r>
                      <a:endParaRPr lang="zh-CN" altLang="en-US" sz="10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1000">
                          <a:solidFill>
                            <a:srgbClr val="FFFFFF"/>
                          </a:solidFill>
                        </a:rPr>
                        <a:t>删除</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复制</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1000">
                          <a:solidFill>
                            <a:srgbClr val="FFFFFF"/>
                          </a:solidFill>
                        </a:rPr>
                        <a:t>剪切</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22860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1000">
                          <a:solidFill>
                            <a:srgbClr val="FFFFFF"/>
                          </a:solidFill>
                        </a:rPr>
                        <a:t>评论</a:t>
                      </a: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10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bl>
          </a:graphicData>
        </a:graphic>
      </p:graphicFrame>
      <p:sp>
        <p:nvSpPr>
          <p:cNvPr id="35" name="文本框 34"/>
          <p:cNvSpPr txBox="1"/>
          <p:nvPr/>
        </p:nvSpPr>
        <p:spPr>
          <a:xfrm>
            <a:off x="80373" y="138969"/>
            <a:ext cx="4028135" cy="429895"/>
          </a:xfrm>
          <a:prstGeom prst="rect">
            <a:avLst/>
          </a:prstGeom>
          <a:noFill/>
        </p:spPr>
        <p:txBody>
          <a:bodyPr wrap="square" rtlCol="0" anchor="ctr">
            <a:spAutoFit/>
          </a:bodyPr>
          <a:p>
            <a:pPr>
              <a:lnSpc>
                <a:spcPct val="110000"/>
              </a:lnSpc>
            </a:pPr>
            <a:r>
              <a:rPr kumimoji="1"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文档编辑功能</a:t>
            </a:r>
            <a:endParaRPr kumimoji="1"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3427300368"/>
          <p:cNvPicPr>
            <a:picLocks noChangeAspect="1"/>
          </p:cNvPicPr>
          <p:nvPr/>
        </p:nvPicPr>
        <p:blipFill>
          <a:blip r:embed="rId2"/>
          <a:stretch>
            <a:fillRect/>
          </a:stretch>
        </p:blipFill>
        <p:spPr>
          <a:xfrm>
            <a:off x="5713790" y="815219"/>
            <a:ext cx="2526494" cy="5479143"/>
          </a:xfrm>
          <a:prstGeom prst="rect">
            <a:avLst/>
          </a:prstGeom>
          <a:ln w="9525" cmpd="sng">
            <a:noFill/>
            <a:prstDash val="solid"/>
            <a:miter lim="800000"/>
            <a:headEnd/>
            <a:tailEnd/>
          </a:ln>
          <a:effectLst>
            <a:outerShdw blurRad="190500" dist="63500" dir="2700000" algn="tl" rotWithShape="0">
              <a:srgbClr val="000000">
                <a:alpha val="30000"/>
              </a:srgbClr>
            </a:outerShdw>
          </a:effectLst>
        </p:spPr>
      </p:pic>
      <p:sp>
        <p:nvSpPr>
          <p:cNvPr id="65" name="文本框 64"/>
          <p:cNvSpPr txBox="1"/>
          <p:nvPr/>
        </p:nvSpPr>
        <p:spPr>
          <a:xfrm>
            <a:off x="8676320" y="815204"/>
            <a:ext cx="3045870" cy="5479143"/>
          </a:xfrm>
          <a:prstGeom prst="rect">
            <a:avLst/>
          </a:prstGeom>
          <a:solidFill>
            <a:srgbClr val="FFFFFF">
              <a:alpha val="100000"/>
            </a:srgbClr>
          </a:solidFill>
          <a:effectLst>
            <a:outerShdw blurRad="190500" dist="63500" algn="l" rotWithShape="0">
              <a:srgbClr val="000000">
                <a:alpha val="30000"/>
              </a:srgbClr>
            </a:outerShdw>
          </a:effectLst>
        </p:spPr>
        <p:txBody>
          <a:bodyPr wrap="square" rtlCol="0">
            <a:noAutofit/>
          </a:bodyPr>
          <a:p>
            <a:pPr indent="0" algn="l">
              <a:lnSpc>
                <a:spcPct val="130000"/>
              </a:lnSpc>
              <a:buNone/>
            </a:pPr>
            <a:endParaRPr lang="zh-CN" altLang="en-US" sz="1400" dirty="0">
              <a:solidFill>
                <a:srgbClr val="445469"/>
              </a:solidFill>
              <a:latin typeface="微软雅黑" panose="020B0503020204020204" pitchFamily="34" charset="-122"/>
              <a:ea typeface="微软雅黑" panose="020B0503020204020204" pitchFamily="34" charset="-122"/>
            </a:endParaRPr>
          </a:p>
          <a:p>
            <a:pPr indent="0" algn="l">
              <a:lnSpc>
                <a:spcPct val="130000"/>
              </a:lnSpc>
              <a:buNone/>
            </a:pPr>
            <a:r>
              <a:rPr lang="zh-CN" altLang="en-US" sz="1400" b="1" dirty="0">
                <a:solidFill>
                  <a:srgbClr val="445469"/>
                </a:solidFill>
                <a:latin typeface="微软雅黑" panose="020B0503020204020204" pitchFamily="34" charset="-122"/>
                <a:ea typeface="微软雅黑" panose="020B0503020204020204" pitchFamily="34" charset="-122"/>
              </a:rPr>
              <a:t>交互说明</a:t>
            </a:r>
            <a:r>
              <a:rPr lang="zh-CN" altLang="en-US" sz="1400" dirty="0">
                <a:solidFill>
                  <a:srgbClr val="445469"/>
                </a:solidFill>
                <a:latin typeface="微软雅黑" panose="020B0503020204020204" pitchFamily="34" charset="-122"/>
                <a:ea typeface="微软雅黑" panose="020B0503020204020204" pitchFamily="34" charset="-122"/>
              </a:rPr>
              <a:t>：</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进入文档编辑页面，光标默认放置标题处底部拉起输入键盘浮层，并在键盘上方吸附文档编辑功能区</a:t>
            </a:r>
            <a:endParaRPr lang="zh-CN" altLang="en-US" sz="1400" dirty="0">
              <a:solidFill>
                <a:srgbClr val="445469"/>
              </a:solidFill>
              <a:latin typeface="微软雅黑" panose="020B0503020204020204" pitchFamily="34" charset="-122"/>
              <a:ea typeface="微软雅黑" panose="020B0503020204020204" pitchFamily="34" charset="-122"/>
            </a:endParaRPr>
          </a:p>
          <a:p>
            <a:pPr algn="l">
              <a:lnSpc>
                <a:spcPct val="130000"/>
              </a:lnSpc>
            </a:pPr>
            <a:endParaRPr lang="en-US" altLang="zh-CN" sz="1400" spc="50" dirty="0">
              <a:solidFill>
                <a:srgbClr val="445469"/>
              </a:solidFill>
              <a:latin typeface="微软雅黑" panose="020B0503020204020204" pitchFamily="34" charset="-122"/>
              <a:ea typeface="微软雅黑" panose="020B0503020204020204" pitchFamily="34" charset="-122"/>
            </a:endParaRPr>
          </a:p>
          <a:p>
            <a:pPr algn="l">
              <a:lnSpc>
                <a:spcPct val="130000"/>
              </a:lnSpc>
            </a:pPr>
            <a:endParaRPr lang="en-US" altLang="zh-CN" sz="1400" spc="50" dirty="0">
              <a:solidFill>
                <a:srgbClr val="445469"/>
              </a:solidFill>
              <a:latin typeface="微软雅黑" panose="020B0503020204020204" pitchFamily="34" charset="-122"/>
              <a:ea typeface="微软雅黑" panose="020B0503020204020204" pitchFamily="34" charset="-122"/>
            </a:endParaRPr>
          </a:p>
          <a:p>
            <a:pPr indent="0" algn="l">
              <a:lnSpc>
                <a:spcPct val="130000"/>
              </a:lnSpc>
              <a:buNone/>
            </a:pPr>
            <a:r>
              <a:rPr lang="zh-CN" altLang="en-US" sz="1400" b="1" dirty="0">
                <a:solidFill>
                  <a:srgbClr val="445469"/>
                </a:solidFill>
                <a:latin typeface="微软雅黑" panose="020B0503020204020204" pitchFamily="34" charset="-122"/>
                <a:ea typeface="微软雅黑" panose="020B0503020204020204" pitchFamily="34" charset="-122"/>
              </a:rPr>
              <a:t>整体功能结构</a:t>
            </a:r>
            <a:r>
              <a:rPr lang="zh-CN" altLang="en-US" sz="1400" dirty="0">
                <a:solidFill>
                  <a:srgbClr val="445469"/>
                </a:solidFill>
                <a:latin typeface="微软雅黑" panose="020B0503020204020204" pitchFamily="34" charset="-122"/>
                <a:ea typeface="微软雅黑" panose="020B0503020204020204" pitchFamily="34" charset="-122"/>
              </a:rPr>
              <a:t>：</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顶部：保存、（前后）撤回、文档设置</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添加封面</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输入标题</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输入正文</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文档编辑功能区</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r>
              <a:rPr lang="zh-CN" altLang="en-US" sz="1400" dirty="0">
                <a:solidFill>
                  <a:srgbClr val="445469"/>
                </a:solidFill>
                <a:latin typeface="微软雅黑" panose="020B0503020204020204" pitchFamily="34" charset="-122"/>
                <a:ea typeface="微软雅黑" panose="020B0503020204020204" pitchFamily="34" charset="-122"/>
              </a:rPr>
              <a:t>输入键盘</a:t>
            </a:r>
            <a:endParaRPr lang="zh-CN" altLang="en-US" sz="1400" dirty="0">
              <a:solidFill>
                <a:srgbClr val="445469"/>
              </a:solidFill>
              <a:latin typeface="微软雅黑" panose="020B0503020204020204" pitchFamily="34" charset="-122"/>
              <a:ea typeface="微软雅黑" panose="020B0503020204020204" pitchFamily="34" charset="-122"/>
            </a:endParaRPr>
          </a:p>
          <a:p>
            <a:pPr marL="285750" indent="-285750" algn="l">
              <a:lnSpc>
                <a:spcPct val="130000"/>
              </a:lnSpc>
              <a:buChar char="•"/>
            </a:pPr>
            <a:endParaRPr lang="en-US" altLang="zh-CN" sz="1400" dirty="0">
              <a:solidFill>
                <a:srgbClr val="4454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alpha val="100000"/>
          </a:srgbClr>
        </a:solidFill>
        <a:effectLst/>
      </p:bgPr>
    </p:bg>
    <p:spTree>
      <p:nvGrpSpPr>
        <p:cNvPr id="1" name=""/>
        <p:cNvGrpSpPr/>
        <p:nvPr/>
      </p:nvGrpSpPr>
      <p:grpSpPr/>
      <p:sp>
        <p:nvSpPr>
          <p:cNvPr id="4" name="直角三角形 3"/>
          <p:cNvSpPr/>
          <p:nvPr/>
        </p:nvSpPr>
        <p:spPr>
          <a:xfrm>
            <a:off x="0" y="0"/>
            <a:ext cx="6880485" cy="6880485"/>
          </a:xfrm>
          <a:prstGeom prst="rtTriangle">
            <a:avLst/>
          </a:prstGeom>
          <a:blipFill>
            <a:blip r:embed="rId1">
              <a:alphaModFix amt="4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2" name="矩形 1"/>
          <p:cNvSpPr/>
          <p:nvPr userDrawn="1"/>
        </p:nvSpPr>
        <p:spPr>
          <a:xfrm>
            <a:off x="587375" y="5245009"/>
            <a:ext cx="11017250" cy="1635533"/>
          </a:xfrm>
          <a:prstGeom prst="rect">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2" name="文本框 11"/>
          <p:cNvSpPr txBox="1"/>
          <p:nvPr/>
        </p:nvSpPr>
        <p:spPr>
          <a:xfrm>
            <a:off x="-28899" y="182646"/>
            <a:ext cx="4028135" cy="512445"/>
          </a:xfrm>
          <a:prstGeom prst="rect">
            <a:avLst/>
          </a:prstGeom>
          <a:noFill/>
        </p:spPr>
        <p:txBody>
          <a:bodyPr wrap="square" rtlCol="0" anchor="ctr">
            <a:spAutoFit/>
          </a:bodyPr>
          <a:p>
            <a:pPr algn="ctr">
              <a:lnSpc>
                <a:spcPct val="110000"/>
              </a:lnSpc>
            </a:pP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文档编辑与协作能力</a:t>
            </a:r>
            <a:endParaRPr kumimoji="1" lang="zh-CN" altLang="en-US" sz="275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36580122"/>
          <p:cNvPicPr>
            <a:picLocks noChangeAspect="1"/>
          </p:cNvPicPr>
          <p:nvPr/>
        </p:nvPicPr>
        <p:blipFill>
          <a:blip r:embed="rId2"/>
          <a:stretch>
            <a:fillRect/>
          </a:stretch>
        </p:blipFill>
        <p:spPr>
          <a:xfrm>
            <a:off x="801529" y="1354699"/>
            <a:ext cx="2367139" cy="4708122"/>
          </a:xfrm>
          <a:prstGeom prst="rect">
            <a:avLst/>
          </a:prstGeom>
          <a:effectLst>
            <a:outerShdw blurRad="190500" dist="63500" dir="2700000" algn="tl" rotWithShape="0">
              <a:srgbClr val="000000">
                <a:alpha val="30000"/>
              </a:srgbClr>
            </a:outerShdw>
          </a:effectLst>
        </p:spPr>
      </p:pic>
      <p:sp>
        <p:nvSpPr>
          <p:cNvPr id="10" name="文本框 9"/>
          <p:cNvSpPr txBox="1"/>
          <p:nvPr userDrawn="1"/>
        </p:nvSpPr>
        <p:spPr>
          <a:xfrm>
            <a:off x="801529" y="6091510"/>
            <a:ext cx="2526034" cy="490764"/>
          </a:xfrm>
          <a:prstGeom prst="rect">
            <a:avLst/>
          </a:prstGeom>
        </p:spPr>
        <p:txBody>
          <a:bodyPr wrap="square" rtlCol="0">
            <a:noAutofit/>
          </a:bodyPr>
          <a:p>
            <a:pPr marL="171450" indent="-171450">
              <a:buFont typeface="Wingdings" panose="05000000000000000000" charset="0"/>
              <a:buChar char="u"/>
            </a:pP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点击键盘上方的编辑功能区进入</a:t>
            </a:r>
            <a:endPar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对应的样式设置</a:t>
            </a:r>
            <a:endPar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nvSpPr>
        <p:spPr>
          <a:xfrm>
            <a:off x="1199146" y="702945"/>
            <a:ext cx="1572045" cy="429895"/>
          </a:xfrm>
          <a:prstGeom prst="rect">
            <a:avLst/>
          </a:prstGeom>
          <a:solidFill>
            <a:srgbClr val="43536A">
              <a:alpha val="100000"/>
            </a:srgbClr>
          </a:solidFill>
        </p:spPr>
        <p:txBody>
          <a:bodyPr wrap="square" rtlCol="0" anchor="ctr">
            <a:noAutofit/>
          </a:bodyPr>
          <a:p>
            <a:pPr algn="ctr">
              <a:lnSpc>
                <a:spcPct val="110000"/>
              </a:lnSpc>
            </a:pPr>
            <a:r>
              <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文字样式设置</a:t>
            </a:r>
            <a:endPar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upload_post_object_v2_2988072271"/>
          <p:cNvPicPr>
            <a:picLocks noChangeAspect="1"/>
          </p:cNvPicPr>
          <p:nvPr/>
        </p:nvPicPr>
        <p:blipFill>
          <a:blip r:embed="rId3"/>
          <a:stretch>
            <a:fillRect/>
          </a:stretch>
        </p:blipFill>
        <p:spPr>
          <a:xfrm>
            <a:off x="3607801" y="1354773"/>
            <a:ext cx="2367159" cy="4708192"/>
          </a:xfrm>
          <a:prstGeom prst="rect">
            <a:avLst/>
          </a:prstGeom>
          <a:effectLst>
            <a:outerShdw blurRad="190500" dist="63500" dir="2700000" algn="tl" rotWithShape="0">
              <a:srgbClr val="000000">
                <a:alpha val="30000"/>
              </a:srgbClr>
            </a:outerShdw>
          </a:effectLst>
        </p:spPr>
      </p:pic>
      <p:pic>
        <p:nvPicPr>
          <p:cNvPr id="9" name="图片 8" descr="upload_post_object_v2_816110327"/>
          <p:cNvPicPr>
            <a:picLocks noChangeAspect="1"/>
          </p:cNvPicPr>
          <p:nvPr/>
        </p:nvPicPr>
        <p:blipFill>
          <a:blip r:embed="rId4"/>
          <a:stretch>
            <a:fillRect/>
          </a:stretch>
        </p:blipFill>
        <p:spPr>
          <a:xfrm>
            <a:off x="6279064" y="1354773"/>
            <a:ext cx="2412949" cy="4708192"/>
          </a:xfrm>
          <a:prstGeom prst="rect">
            <a:avLst/>
          </a:prstGeom>
          <a:effectLst>
            <a:outerShdw blurRad="190500" dist="63500" dir="2700000" algn="tl" rotWithShape="0">
              <a:srgbClr val="000000">
                <a:alpha val="30000"/>
              </a:srgbClr>
            </a:outerShdw>
          </a:effectLst>
        </p:spPr>
      </p:pic>
      <p:sp>
        <p:nvSpPr>
          <p:cNvPr id="11" name="文本框 10"/>
          <p:cNvSpPr txBox="1"/>
          <p:nvPr/>
        </p:nvSpPr>
        <p:spPr>
          <a:xfrm>
            <a:off x="4091171" y="702945"/>
            <a:ext cx="1209944" cy="429895"/>
          </a:xfrm>
          <a:prstGeom prst="rect">
            <a:avLst/>
          </a:prstGeom>
          <a:solidFill>
            <a:srgbClr val="43536A">
              <a:alpha val="100000"/>
            </a:srgbClr>
          </a:solidFill>
        </p:spPr>
        <p:txBody>
          <a:bodyPr wrap="square" rtlCol="0" anchor="ctr">
            <a:noAutofit/>
          </a:bodyPr>
          <a:p>
            <a:pPr algn="ctr">
              <a:lnSpc>
                <a:spcPct val="110000"/>
              </a:lnSpc>
            </a:pPr>
            <a:r>
              <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快捷操作</a:t>
            </a:r>
            <a:endPar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userDrawn="1"/>
        </p:nvSpPr>
        <p:spPr>
          <a:xfrm>
            <a:off x="3512503" y="6091555"/>
            <a:ext cx="2367280" cy="646490"/>
          </a:xfrm>
          <a:prstGeom prst="rect">
            <a:avLst/>
          </a:prstGeom>
        </p:spPr>
        <p:txBody>
          <a:bodyPr wrap="square" rtlCol="0">
            <a:noAutofit/>
          </a:bodyPr>
          <a:p>
            <a:pPr marL="171450" lvl="0" indent="-171450" algn="l">
              <a:buFont typeface="Wingdings" panose="05000000000000000000" charset="0"/>
              <a:buChar char="u"/>
            </a:pP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整篇文档按段落</a:t>
            </a: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实现区块</a:t>
            </a: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管理</a:t>
            </a:r>
            <a:endPar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algn="l">
              <a:buFont typeface="Wingdings" panose="05000000000000000000" charset="0"/>
              <a:buChar char="u"/>
            </a:pP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左/右滑</a:t>
            </a: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拉起吸底功能浮层</a:t>
            </a:r>
            <a:endPar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algn="l">
              <a:buFont typeface="Wingdings" panose="05000000000000000000" charset="0"/>
              <a:buChar char="u"/>
            </a:pP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可设置</a:t>
            </a: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评论、剪切、删除、复制</a:t>
            </a: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功能</a:t>
            </a:r>
            <a:endPar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userDrawn="1"/>
        </p:nvSpPr>
        <p:spPr>
          <a:xfrm>
            <a:off x="6223476" y="6091555"/>
            <a:ext cx="2354024" cy="638969"/>
          </a:xfrm>
          <a:prstGeom prst="rect">
            <a:avLst/>
          </a:prstGeom>
        </p:spPr>
        <p:txBody>
          <a:bodyPr wrap="square" rtlCol="0">
            <a:noAutofit/>
          </a:bodyPr>
          <a:p>
            <a:pPr marL="228600" indent="-228600" algn="l" rtl="0">
              <a:buFont typeface="Wingdings" panose="05000000000000000000" charset="0"/>
              <a:buChar char="u"/>
            </a:pP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上下滑动文档时，右侧出现“位置”浮块</a:t>
            </a:r>
            <a:endPar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gn="l" rtl="0">
              <a:buFont typeface="Wingdings" panose="05000000000000000000" charset="0"/>
              <a:buChar char="u"/>
            </a:pPr>
            <a:r>
              <a:rPr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上下滑动小浮块时，出现文档的一级标题</a:t>
            </a:r>
            <a:endPar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6880543" y="702945"/>
            <a:ext cx="1209944" cy="429895"/>
          </a:xfrm>
          <a:prstGeom prst="rect">
            <a:avLst/>
          </a:prstGeom>
          <a:solidFill>
            <a:srgbClr val="43536A">
              <a:alpha val="100000"/>
            </a:srgbClr>
          </a:solidFill>
        </p:spPr>
        <p:txBody>
          <a:bodyPr wrap="square" rtlCol="0" anchor="ctr">
            <a:noAutofit/>
          </a:bodyPr>
          <a:p>
            <a:pPr algn="ctr">
              <a:lnSpc>
                <a:spcPct val="110000"/>
              </a:lnSpc>
            </a:pPr>
            <a:r>
              <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标题导航</a:t>
            </a:r>
            <a:endPar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9662184" y="702945"/>
            <a:ext cx="1209944" cy="429895"/>
          </a:xfrm>
          <a:prstGeom prst="rect">
            <a:avLst/>
          </a:prstGeom>
          <a:solidFill>
            <a:srgbClr val="43536A">
              <a:alpha val="100000"/>
            </a:srgbClr>
          </a:solidFill>
        </p:spPr>
        <p:txBody>
          <a:bodyPr wrap="square" rtlCol="0" anchor="ctr">
            <a:noAutofit/>
          </a:bodyPr>
          <a:p>
            <a:pPr algn="ctr">
              <a:lnSpc>
                <a:spcPct val="110000"/>
              </a:lnSpc>
            </a:pPr>
            <a:r>
              <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多人协作</a:t>
            </a:r>
            <a:endPar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userDrawn="1"/>
        </p:nvSpPr>
        <p:spPr>
          <a:xfrm>
            <a:off x="8926751" y="6062087"/>
            <a:ext cx="2474436" cy="705366"/>
          </a:xfrm>
          <a:prstGeom prst="rect">
            <a:avLst/>
          </a:prstGeom>
        </p:spPr>
        <p:txBody>
          <a:bodyPr wrap="square" rtlCol="0">
            <a:noAutofit/>
          </a:bodyPr>
          <a:p>
            <a:pPr marL="171450" indent="-171450">
              <a:buFont typeface="Wingdings" panose="05000000000000000000" charset="0"/>
              <a:buChar char="u"/>
            </a:pPr>
            <a:r>
              <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多人编辑时，实时显示编辑人员的名字，并以最后一次编辑的内容为准</a:t>
            </a:r>
            <a:endParaRPr lang="zh-CN" altLang="en-US" sz="12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9" name="组合 18"/>
          <p:cNvGrpSpPr/>
          <p:nvPr userDrawn="1"/>
        </p:nvGrpSpPr>
        <p:grpSpPr>
          <a:xfrm>
            <a:off x="9083675" y="1354455"/>
            <a:ext cx="2367280" cy="4707890"/>
            <a:chOff x="14305" y="2133"/>
            <a:chExt cx="3728" cy="7414"/>
          </a:xfrm>
        </p:grpSpPr>
        <p:pic>
          <p:nvPicPr>
            <p:cNvPr id="16" name="图片 15" descr="upload_post_object_v2_3731216240"/>
            <p:cNvPicPr>
              <a:picLocks noChangeAspect="1"/>
            </p:cNvPicPr>
            <p:nvPr/>
          </p:nvPicPr>
          <p:blipFill>
            <a:blip r:embed="rId5"/>
            <a:srcRect b="8289"/>
            <a:stretch>
              <a:fillRect/>
            </a:stretch>
          </p:blipFill>
          <p:spPr>
            <a:xfrm>
              <a:off x="14305" y="2133"/>
              <a:ext cx="3728" cy="7414"/>
            </a:xfrm>
            <a:prstGeom prst="rect">
              <a:avLst/>
            </a:prstGeom>
            <a:effectLst>
              <a:outerShdw blurRad="190500" dist="63500" dir="2700000" algn="tl" rotWithShape="0">
                <a:srgbClr val="000000">
                  <a:alpha val="30000"/>
                </a:srgbClr>
              </a:outerShdw>
            </a:effectLst>
          </p:spPr>
        </p:pic>
        <p:sp>
          <p:nvSpPr>
            <p:cNvPr id="5" name="矩形 4"/>
            <p:cNvSpPr/>
            <p:nvPr userDrawn="1"/>
          </p:nvSpPr>
          <p:spPr>
            <a:xfrm>
              <a:off x="14547" y="3947"/>
              <a:ext cx="501" cy="231"/>
            </a:xfrm>
            <a:prstGeom prst="rect">
              <a:avLst/>
            </a:prstGeom>
            <a:solidFill>
              <a:srgbClr val="8497B0">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sz="1000">
                  <a:solidFill>
                    <a:srgbClr val="FFFFFF"/>
                  </a:solidFill>
                </a:rPr>
                <a:t>我</a:t>
              </a:r>
              <a:endParaRPr lang="zh-CN" altLang="en-US" sz="1000">
                <a:solidFill>
                  <a:srgbClr val="FFFFFF"/>
                </a:solidFill>
              </a:endParaRPr>
            </a:p>
          </p:txBody>
        </p:sp>
        <p:cxnSp>
          <p:nvCxnSpPr>
            <p:cNvPr id="17" name="直接连接符 16"/>
            <p:cNvCxnSpPr/>
            <p:nvPr userDrawn="1"/>
          </p:nvCxnSpPr>
          <p:spPr>
            <a:xfrm>
              <a:off x="15452" y="3504"/>
              <a:ext cx="0" cy="193"/>
            </a:xfrm>
            <a:prstGeom prst="line">
              <a:avLst/>
            </a:prstGeom>
            <a:ln w="19050" cap="flat" cmpd="sng" algn="ctr">
              <a:solidFill>
                <a:srgbClr val="FFC000">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5471" y="3638"/>
              <a:ext cx="1136" cy="308"/>
            </a:xfrm>
            <a:prstGeom prst="rect">
              <a:avLst/>
            </a:prstGeom>
            <a:solidFill>
              <a:srgbClr val="FFC000">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sz="1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测试小明</a:t>
              </a:r>
              <a:endParaRPr lang="zh-CN" altLang="en-US" sz="10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alpha val="100000"/>
          </a:srgbClr>
        </a:solidFill>
        <a:effectLst/>
      </p:bgPr>
    </p:bg>
    <p:spTree>
      <p:nvGrpSpPr>
        <p:cNvPr id="1" name=""/>
        <p:cNvGrpSpPr/>
        <p:nvPr/>
      </p:nvGrpSpPr>
      <p:grpSpPr/>
      <p:sp>
        <p:nvSpPr>
          <p:cNvPr id="3" name="直角三角形 2"/>
          <p:cNvSpPr/>
          <p:nvPr/>
        </p:nvSpPr>
        <p:spPr>
          <a:xfrm flipH="1">
            <a:off x="5311515" y="0"/>
            <a:ext cx="6880485" cy="6880485"/>
          </a:xfrm>
          <a:prstGeom prst="rtTriangle">
            <a:avLst/>
          </a:prstGeom>
          <a:blipFill>
            <a:blip r:embed="rId1">
              <a:alphaModFix amt="4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cs typeface="Yuanti SC" charset="-122"/>
            </a:endParaRPr>
          </a:p>
        </p:txBody>
      </p:sp>
      <p:graphicFrame>
        <p:nvGraphicFramePr>
          <p:cNvPr id="2" name="表格 1"/>
          <p:cNvGraphicFramePr/>
          <p:nvPr/>
        </p:nvGraphicFramePr>
        <p:xfrm>
          <a:off x="348456" y="1446657"/>
          <a:ext cx="5459730" cy="5806440"/>
        </p:xfrm>
        <a:graphic>
          <a:graphicData uri="http://schemas.openxmlformats.org/drawingml/2006/table">
            <a:tbl>
              <a:tblPr/>
              <a:tblGrid>
                <a:gridCol w="415290"/>
                <a:gridCol w="594360"/>
                <a:gridCol w="1452245"/>
                <a:gridCol w="2997835"/>
              </a:tblGrid>
              <a:tr h="0">
                <a:tc rowSpan="20">
                  <a:txBody>
                    <a:bodyPr/>
                    <a:p>
                      <a:pPr indent="0" algn="ctr">
                        <a:buNone/>
                      </a:pPr>
                      <a:endParaRPr lang="zh-CN" altLang="en-US" sz="1600" b="1">
                        <a:solidFill>
                          <a:srgbClr val="0D0D0D"/>
                        </a:solidFill>
                      </a:endParaRPr>
                    </a:p>
                    <a:p>
                      <a:pPr indent="0" algn="ctr">
                        <a:buNone/>
                      </a:pPr>
                      <a:endParaRPr lang="zh-CN" altLang="en-US" sz="1600" b="1">
                        <a:solidFill>
                          <a:srgbClr val="0D0D0D"/>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endParaRPr lang="zh-CN" altLang="en-US" sz="1600" b="1">
                        <a:solidFill>
                          <a:srgbClr val="FFFFFF"/>
                        </a:solidFill>
                      </a:endParaRPr>
                    </a:p>
                    <a:p>
                      <a:pPr indent="0" algn="ctr">
                        <a:buNone/>
                      </a:pPr>
                      <a:r>
                        <a:rPr lang="zh-CN" altLang="en-US" sz="1600" b="1">
                          <a:solidFill>
                            <a:srgbClr val="FFFFFF"/>
                          </a:solidFill>
                        </a:rPr>
                        <a:t>表格</a:t>
                      </a:r>
                      <a:endParaRPr lang="zh-CN" altLang="en-US" sz="1600" b="1">
                        <a:solidFill>
                          <a:srgbClr val="FFFFFF"/>
                        </a:solidFill>
                      </a:endParaRPr>
                    </a:p>
                    <a:p>
                      <a:pPr indent="0" algn="ctr">
                        <a:buNone/>
                      </a:pPr>
                      <a:r>
                        <a:rPr lang="zh-CN" altLang="en-US" sz="1600" b="1">
                          <a:solidFill>
                            <a:srgbClr val="FFFFFF"/>
                          </a:solidFill>
                          <a:sym typeface="+mn-ea"/>
                        </a:rPr>
                        <a:t>编</a:t>
                      </a:r>
                      <a:endParaRPr lang="zh-CN" altLang="en-US" sz="1600" b="1">
                        <a:solidFill>
                          <a:srgbClr val="FFFFFF"/>
                        </a:solidFill>
                      </a:endParaRPr>
                    </a:p>
                    <a:p>
                      <a:pPr indent="0" algn="ctr">
                        <a:buNone/>
                      </a:pPr>
                      <a:r>
                        <a:rPr lang="zh-CN" altLang="en-US" sz="1600" b="1">
                          <a:solidFill>
                            <a:srgbClr val="FFFFFF"/>
                          </a:solidFill>
                          <a:sym typeface="+mn-ea"/>
                        </a:rPr>
                        <a:t>辑</a:t>
                      </a:r>
                      <a:endParaRPr lang="zh-CN" altLang="en-US" sz="1600" b="1">
                        <a:solidFill>
                          <a:srgbClr val="FFFFFF"/>
                        </a:solidFill>
                      </a:endParaRPr>
                    </a:p>
                    <a:p>
                      <a:pPr indent="0" algn="ctr">
                        <a:buNone/>
                      </a:pPr>
                      <a:r>
                        <a:rPr lang="zh-CN" altLang="en-US" sz="1600" b="1">
                          <a:solidFill>
                            <a:srgbClr val="FFFFFF"/>
                          </a:solidFill>
                          <a:sym typeface="+mn-ea"/>
                        </a:rPr>
                        <a:t>功</a:t>
                      </a:r>
                      <a:endParaRPr lang="zh-CN" altLang="en-US" sz="1600" b="1">
                        <a:solidFill>
                          <a:srgbClr val="FFFFFF"/>
                        </a:solidFill>
                      </a:endParaRPr>
                    </a:p>
                    <a:p>
                      <a:pPr indent="0" algn="ctr">
                        <a:buNone/>
                      </a:pPr>
                      <a:r>
                        <a:rPr lang="zh-CN" altLang="en-US" sz="1600" b="1">
                          <a:solidFill>
                            <a:srgbClr val="FFFFFF"/>
                          </a:solidFill>
                          <a:sym typeface="+mn-ea"/>
                        </a:rPr>
                        <a:t>能</a:t>
                      </a:r>
                      <a:endParaRPr lang="zh-CN" altLang="en-US" sz="1600" b="1">
                        <a:solidFill>
                          <a:srgbClr val="FFFFFF"/>
                        </a:solidFill>
                      </a:endParaRPr>
                    </a:p>
                    <a:p>
                      <a:pPr indent="0" algn="ctr">
                        <a:buNone/>
                      </a:pPr>
                      <a:r>
                        <a:rPr lang="zh-CN" altLang="en-US" sz="1600" b="1">
                          <a:solidFill>
                            <a:srgbClr val="FFFFFF"/>
                          </a:solidFill>
                          <a:sym typeface="+mn-ea"/>
                        </a:rPr>
                        <a:t>列</a:t>
                      </a:r>
                      <a:endParaRPr lang="zh-CN" altLang="en-US" sz="1600" b="1">
                        <a:solidFill>
                          <a:srgbClr val="FFFFFF"/>
                        </a:solidFill>
                      </a:endParaRPr>
                    </a:p>
                    <a:p>
                      <a:pPr indent="0" algn="ctr">
                        <a:buNone/>
                      </a:pPr>
                      <a:r>
                        <a:rPr lang="zh-CN" altLang="en-US" sz="1600" b="1">
                          <a:solidFill>
                            <a:srgbClr val="FFFFFF"/>
                          </a:solidFill>
                          <a:sym typeface="+mn-ea"/>
                        </a:rPr>
                        <a:t>表</a:t>
                      </a:r>
                      <a:endParaRPr lang="zh-CN" altLang="en-US" sz="16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900" b="1">
                          <a:solidFill>
                            <a:srgbClr val="FFFFFF"/>
                          </a:solidFill>
                        </a:rPr>
                        <a:t>分类</a:t>
                      </a:r>
                      <a:endParaRPr lang="zh-CN" altLang="en-US" sz="9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900" b="1">
                          <a:solidFill>
                            <a:srgbClr val="FFFFFF"/>
                          </a:solidFill>
                        </a:rPr>
                        <a:t>功能</a:t>
                      </a:r>
                      <a:endParaRPr lang="zh-CN" altLang="en-US" sz="9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a:txBody>
                    <a:bodyPr/>
                    <a:p>
                      <a:pPr indent="0" algn="ctr">
                        <a:buNone/>
                      </a:pPr>
                      <a:r>
                        <a:rPr lang="zh-CN" altLang="en-US" sz="900" b="1">
                          <a:solidFill>
                            <a:srgbClr val="FFFFFF"/>
                          </a:solidFill>
                        </a:rPr>
                        <a:t>说明</a:t>
                      </a:r>
                      <a:endParaRPr lang="zh-CN" altLang="en-US" sz="900" b="1">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5">
                  <a:txBody>
                    <a:bodyPr/>
                    <a:p>
                      <a:pPr indent="0" algn="ctr">
                        <a:buNone/>
                      </a:pPr>
                      <a:r>
                        <a:rPr lang="zh-CN" altLang="en-US" sz="900">
                          <a:solidFill>
                            <a:srgbClr val="FFFFFF"/>
                          </a:solidFill>
                        </a:rPr>
                        <a:t>文字</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文字颜色设置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文字颜色（</a:t>
                      </a:r>
                      <a:r>
                        <a:rPr lang="en-US" altLang="zh-CN" sz="900">
                          <a:solidFill>
                            <a:srgbClr val="FFFFFF"/>
                          </a:solidFill>
                        </a:rPr>
                        <a:t>7</a:t>
                      </a:r>
                      <a:r>
                        <a:rPr lang="zh-CN" altLang="en-US" sz="900">
                          <a:solidFill>
                            <a:srgbClr val="FFFFFF"/>
                          </a:solidFill>
                        </a:rPr>
                        <a:t>种颜色，彩虹色）</a:t>
                      </a:r>
                      <a:endParaRPr lang="zh-CN" altLang="en-US" sz="900">
                        <a:solidFill>
                          <a:srgbClr val="FFFFFF"/>
                        </a:solidFill>
                      </a:endParaRPr>
                    </a:p>
                    <a:p>
                      <a:pPr indent="0">
                        <a:buNone/>
                      </a:pPr>
                      <a:r>
                        <a:rPr lang="zh-CN" altLang="en-US" sz="900">
                          <a:solidFill>
                            <a:srgbClr val="FFFFFF"/>
                          </a:solidFill>
                        </a:rPr>
                        <a:t>文字高亮颜色（</a:t>
                      </a:r>
                      <a:r>
                        <a:rPr lang="en-US" altLang="zh-CN" sz="900">
                          <a:solidFill>
                            <a:srgbClr val="FFFFFF"/>
                          </a:solidFill>
                        </a:rPr>
                        <a:t>7</a:t>
                      </a:r>
                      <a:r>
                        <a:rPr lang="zh-CN" altLang="en-US" sz="900">
                          <a:solidFill>
                            <a:srgbClr val="FFFFFF"/>
                          </a:solidFill>
                        </a:rPr>
                        <a:t>种颜色，彩虹色）</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斜体设置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加粗设置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下划线设置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900">
                          <a:solidFill>
                            <a:srgbClr val="FFFFFF"/>
                          </a:solidFill>
                        </a:rPr>
                        <a:t>字号设置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因为没有一二三级标题设置了所以要增加字号设置</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5">
                  <a:txBody>
                    <a:bodyPr/>
                    <a:p>
                      <a:pPr indent="0" algn="ctr">
                        <a:buNone/>
                      </a:pPr>
                      <a:r>
                        <a:rPr lang="zh-CN" altLang="en-US" sz="900">
                          <a:solidFill>
                            <a:srgbClr val="FFFFFF"/>
                          </a:solidFill>
                        </a:rPr>
                        <a:t>排列</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横向的左、中、右对齐</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纵向的上、中、下对齐</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自动换行</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溢出</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900">
                          <a:solidFill>
                            <a:srgbClr val="FFFFFF"/>
                          </a:solidFill>
                        </a:rPr>
                        <a:t>截断</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4">
                  <a:txBody>
                    <a:bodyPr/>
                    <a:p>
                      <a:pPr indent="0" algn="ctr">
                        <a:buNone/>
                      </a:pPr>
                      <a:r>
                        <a:rPr lang="zh-CN" altLang="en-US" sz="900">
                          <a:solidFill>
                            <a:srgbClr val="FFFFFF"/>
                          </a:solidFill>
                        </a:rPr>
                        <a:t>插入</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日期</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日期是表格中十分常见的列，需要实现便捷输入</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图片</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任务列表</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Char char="•"/>
                      </a:pPr>
                      <a:r>
                        <a:rPr lang="en-US" altLang="zh-CN" sz="900">
                          <a:solidFill>
                            <a:srgbClr val="FFFFFF"/>
                          </a:solidFill>
                        </a:rPr>
                        <a:t>xxxxxx@</a:t>
                      </a:r>
                      <a:r>
                        <a:rPr lang="zh-CN" altLang="en-US" sz="900">
                          <a:solidFill>
                            <a:srgbClr val="FFFFFF"/>
                          </a:solidFill>
                        </a:rPr>
                        <a:t>小明</a:t>
                      </a:r>
                      <a:endParaRPr lang="zh-CN" altLang="en-US" sz="900">
                        <a:solidFill>
                          <a:srgbClr val="FFFFFF"/>
                        </a:solidFill>
                      </a:endParaRPr>
                    </a:p>
                    <a:p>
                      <a:pPr indent="0">
                        <a:buChar char="•"/>
                      </a:pPr>
                      <a:r>
                        <a:rPr lang="en-US" altLang="zh-CN" sz="900">
                          <a:solidFill>
                            <a:srgbClr val="FFFFFF"/>
                          </a:solidFill>
                        </a:rPr>
                        <a:t>xxxxxx@</a:t>
                      </a:r>
                      <a:r>
                        <a:rPr lang="zh-CN" altLang="en-US" sz="900">
                          <a:solidFill>
                            <a:srgbClr val="FFFFFF"/>
                          </a:solidFill>
                        </a:rPr>
                        <a:t>小红</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900">
                          <a:solidFill>
                            <a:srgbClr val="FFFFFF"/>
                          </a:solidFill>
                        </a:rPr>
                        <a:t>评论</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solidFill>
                      <a:srgbClr val="1F4E79">
                        <a:alpha val="100000"/>
                      </a:srgbClr>
                    </a:solidFill>
                  </a:tcPr>
                </a:tc>
                <a:tc rowSpan="5">
                  <a:txBody>
                    <a:bodyPr/>
                    <a:p>
                      <a:pPr indent="0" algn="ctr">
                        <a:buNone/>
                      </a:pPr>
                      <a:r>
                        <a:rPr lang="zh-CN" altLang="en-US" sz="900">
                          <a:solidFill>
                            <a:srgbClr val="FFFFFF"/>
                          </a:solidFill>
                        </a:rPr>
                        <a:t>操作</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增加行、列</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indent="0">
                        <a:buNone/>
                      </a:pPr>
                      <a:r>
                        <a:rPr lang="zh-CN" altLang="en-US" sz="900">
                          <a:solidFill>
                            <a:srgbClr val="FFFFFF"/>
                          </a:solidFill>
                        </a:rPr>
                        <a:t>上下增加行，左右增加列</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内容查找</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筛选</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tcPr>
                </a:tc>
                <a:tc>
                  <a:txBody>
                    <a:bodyPr/>
                    <a:p>
                      <a:pPr indent="0">
                        <a:buNone/>
                      </a:pPr>
                      <a:r>
                        <a:rPr lang="zh-CN" altLang="en-US" sz="900">
                          <a:solidFill>
                            <a:srgbClr val="FFFFFF"/>
                          </a:solidFill>
                        </a:rPr>
                        <a:t>冻结行</a:t>
                      </a:r>
                      <a:r>
                        <a:rPr lang="en-US" altLang="zh-CN" sz="900">
                          <a:solidFill>
                            <a:srgbClr val="FFFFFF"/>
                          </a:solidFill>
                        </a:rPr>
                        <a:t>/</a:t>
                      </a:r>
                      <a:r>
                        <a:rPr lang="zh-CN" altLang="en-US" sz="900">
                          <a:solidFill>
                            <a:srgbClr val="FFFFFF"/>
                          </a:solidFill>
                        </a:rPr>
                        <a:t>列</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r h="0">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solidFill>
                      <a:srgbClr val="1F4E79">
                        <a:alpha val="100000"/>
                      </a:srgbClr>
                    </a:solidFill>
                  </a:tcPr>
                </a:tc>
                <a:tc vMerge="1">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B w="9525" cap="flat" cmpd="sng">
                      <a:solidFill>
                        <a:srgbClr val="D9D9D9"/>
                      </a:solidFill>
                      <a:prstDash val="solid"/>
                      <a:headEnd type="none" w="med" len="med"/>
                      <a:tailEnd type="none" w="med" len="med"/>
                    </a:lnB>
                  </a:tcPr>
                </a:tc>
                <a:tc>
                  <a:txBody>
                    <a:bodyPr/>
                    <a:p>
                      <a:pPr indent="0">
                        <a:buNone/>
                      </a:pPr>
                      <a:r>
                        <a:rPr lang="zh-CN" altLang="en-US" sz="900">
                          <a:solidFill>
                            <a:srgbClr val="FFFFFF"/>
                          </a:solidFill>
                        </a:rPr>
                        <a:t>边框</a:t>
                      </a: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c>
                  <a:txBody>
                    <a:bodyPr/>
                    <a:p>
                      <a:pPr>
                        <a:buNone/>
                      </a:pPr>
                      <a:endParaRPr lang="zh-CN" altLang="en-US" sz="900">
                        <a:solidFill>
                          <a:srgbClr val="FFFFFF"/>
                        </a:solidFill>
                      </a:endParaRPr>
                    </a:p>
                  </a:txBody>
                  <a:tcPr>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4081933" y="300461"/>
            <a:ext cx="4028135" cy="512445"/>
          </a:xfrm>
          <a:prstGeom prst="rect">
            <a:avLst/>
          </a:prstGeom>
          <a:noFill/>
        </p:spPr>
        <p:txBody>
          <a:bodyPr wrap="square" rtlCol="0" anchor="ctr">
            <a:spAutoFit/>
          </a:bodyPr>
          <a:p>
            <a:pPr algn="ctr">
              <a:lnSpc>
                <a:spcPct val="110000"/>
              </a:lnSpc>
            </a:pPr>
            <a:r>
              <a:rPr kumimoji="1" lang="zh-CN" altLang="en-US" sz="249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文档编辑与协作能力</a:t>
            </a:r>
            <a:endParaRPr kumimoji="1" lang="zh-CN" altLang="en-US" sz="275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nvSpPr>
        <p:spPr>
          <a:xfrm>
            <a:off x="348424" y="820674"/>
            <a:ext cx="3151835" cy="429895"/>
          </a:xfrm>
          <a:prstGeom prst="rect">
            <a:avLst/>
          </a:prstGeom>
          <a:noFill/>
        </p:spPr>
        <p:txBody>
          <a:bodyPr wrap="square" rtlCol="0" anchor="ctr">
            <a:noAutofit/>
          </a:bodyPr>
          <a:p>
            <a:pPr>
              <a:lnSpc>
                <a:spcPct val="110000"/>
              </a:lnSpc>
            </a:pPr>
            <a:r>
              <a:rPr kumimoji="1"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表格编辑功能</a:t>
            </a:r>
            <a:endParaRPr kumimoji="1"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upload_post_object_v2_2012881408"/>
          <p:cNvPicPr>
            <a:picLocks noChangeAspect="1"/>
          </p:cNvPicPr>
          <p:nvPr/>
        </p:nvPicPr>
        <p:blipFill>
          <a:blip r:embed="rId2"/>
          <a:stretch>
            <a:fillRect/>
          </a:stretch>
        </p:blipFill>
        <p:spPr>
          <a:xfrm>
            <a:off x="6032979" y="1446657"/>
            <a:ext cx="2234693" cy="4846320"/>
          </a:xfrm>
          <a:prstGeom prst="rect">
            <a:avLst/>
          </a:prstGeom>
          <a:effectLst>
            <a:outerShdw blurRad="190500" dist="63500" dir="2700000" algn="tl" rotWithShape="0">
              <a:srgbClr val="000000">
                <a:alpha val="30000"/>
              </a:srgbClr>
            </a:outerShdw>
          </a:effectLst>
        </p:spPr>
      </p:pic>
      <p:sp>
        <p:nvSpPr>
          <p:cNvPr id="65" name="文本框 64"/>
          <p:cNvSpPr txBox="1"/>
          <p:nvPr/>
        </p:nvSpPr>
        <p:spPr>
          <a:xfrm>
            <a:off x="8496271" y="1446657"/>
            <a:ext cx="3010491" cy="4846320"/>
          </a:xfrm>
          <a:prstGeom prst="rect">
            <a:avLst/>
          </a:prstGeom>
          <a:solidFill>
            <a:srgbClr val="FFFFFF">
              <a:alpha val="100000"/>
            </a:srgbClr>
          </a:solidFill>
          <a:effectLst>
            <a:outerShdw blurRad="190500" dist="63500" algn="l" rotWithShape="0">
              <a:srgbClr val="000000">
                <a:alpha val="30000"/>
              </a:srgbClr>
            </a:outerShdw>
          </a:effectLst>
        </p:spPr>
        <p:txBody>
          <a:bodyPr wrap="square" rtlCol="0">
            <a:normAutofit lnSpcReduction="10000"/>
          </a:bodyPr>
          <a:p>
            <a:pPr indent="0" algn="l">
              <a:lnSpc>
                <a:spcPct val="130000"/>
              </a:lnSpc>
              <a:spcBef>
                <a:spcPts val="200"/>
              </a:spcBef>
              <a:spcAft>
                <a:spcPts val="210"/>
              </a:spcAft>
              <a:buNone/>
            </a:pPr>
            <a:endParaRPr lang="zh-CN" altLang="en-US" sz="1400" b="1" spc="100" dirty="0">
              <a:solidFill>
                <a:srgbClr val="43536A"/>
              </a:solidFill>
              <a:latin typeface="微软雅黑" panose="020B0503020204020204" pitchFamily="34" charset="-122"/>
              <a:ea typeface="微软雅黑" panose="020B0503020204020204" pitchFamily="34" charset="-122"/>
            </a:endParaRPr>
          </a:p>
          <a:p>
            <a:pPr indent="0" algn="l">
              <a:lnSpc>
                <a:spcPct val="130000"/>
              </a:lnSpc>
              <a:spcBef>
                <a:spcPts val="200"/>
              </a:spcBef>
              <a:spcAft>
                <a:spcPts val="210"/>
              </a:spcAft>
              <a:buNone/>
            </a:pPr>
            <a:r>
              <a:rPr lang="zh-CN" altLang="en-US" sz="1400" b="1" spc="100" dirty="0">
                <a:solidFill>
                  <a:srgbClr val="43536A"/>
                </a:solidFill>
                <a:latin typeface="微软雅黑" panose="020B0503020204020204" pitchFamily="34" charset="-122"/>
                <a:ea typeface="微软雅黑" panose="020B0503020204020204" pitchFamily="34" charset="-122"/>
              </a:rPr>
              <a:t>交互说明</a:t>
            </a:r>
            <a:r>
              <a:rPr lang="zh-CN" altLang="en-US" sz="1400" spc="100" dirty="0">
                <a:solidFill>
                  <a:srgbClr val="43536A"/>
                </a:solidFill>
                <a:latin typeface="微软雅黑" panose="020B0503020204020204" pitchFamily="34" charset="-122"/>
                <a:ea typeface="微软雅黑" panose="020B0503020204020204" pitchFamily="34" charset="-122"/>
              </a:rPr>
              <a:t>：</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0" indent="0" algn="l" defTabSz="0" rtl="0" eaLnBrk="1" latinLnBrk="0" hangingPunct="1">
              <a:lnSpc>
                <a:spcPct val="130000"/>
              </a:lnSpc>
              <a:spcBef>
                <a:spcPts val="200"/>
              </a:spcBef>
              <a:spcAft>
                <a:spcPts val="210"/>
              </a:spcAft>
              <a:buNone/>
            </a:pPr>
            <a:r>
              <a:rPr lang="zh-CN" altLang="en-US" sz="1400" spc="100" dirty="0">
                <a:solidFill>
                  <a:srgbClr val="43536A"/>
                </a:solidFill>
                <a:latin typeface="微软雅黑" panose="020B0503020204020204" pitchFamily="34" charset="-122"/>
                <a:ea typeface="微软雅黑" panose="020B0503020204020204" pitchFamily="34" charset="-122"/>
              </a:rPr>
              <a:t>输入法键盘上方呈现端内设定的常用功能，包括插入数字键盘、时间、图片、任务框、@某人、增加闹钟日程功能</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algn="l">
              <a:lnSpc>
                <a:spcPct val="130000"/>
              </a:lnSpc>
              <a:spcBef>
                <a:spcPts val="200"/>
              </a:spcBef>
              <a:spcAft>
                <a:spcPts val="210"/>
              </a:spcAft>
            </a:pPr>
            <a:endParaRPr lang="en-US" altLang="zh-CN" sz="1400" spc="100" dirty="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30000"/>
              </a:lnSpc>
              <a:spcBef>
                <a:spcPts val="200"/>
              </a:spcBef>
              <a:spcAft>
                <a:spcPts val="210"/>
              </a:spcAft>
              <a:buNone/>
            </a:pPr>
            <a:r>
              <a:rPr lang="zh-CN" altLang="en-US" sz="1400" b="1" spc="100" dirty="0">
                <a:solidFill>
                  <a:srgbClr val="43536A"/>
                </a:solidFill>
                <a:latin typeface="微软雅黑" panose="020B0503020204020204" pitchFamily="34" charset="-122"/>
                <a:ea typeface="微软雅黑" panose="020B0503020204020204" pitchFamily="34" charset="-122"/>
              </a:rPr>
              <a:t>整体功能结构</a:t>
            </a:r>
            <a:r>
              <a:rPr lang="zh-CN" altLang="en-US" sz="1400" spc="100" dirty="0">
                <a:solidFill>
                  <a:srgbClr val="43536A"/>
                </a:solidFill>
                <a:latin typeface="微软雅黑" panose="020B0503020204020204" pitchFamily="34" charset="-122"/>
                <a:ea typeface="微软雅黑" panose="020B0503020204020204" pitchFamily="34" charset="-122"/>
              </a:rPr>
              <a:t>：</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285750" indent="-285750" algn="l">
              <a:lnSpc>
                <a:spcPct val="130000"/>
              </a:lnSpc>
              <a:spcBef>
                <a:spcPts val="200"/>
              </a:spcBef>
              <a:spcAft>
                <a:spcPts val="210"/>
              </a:spcAft>
              <a:buChar char="•"/>
            </a:pPr>
            <a:r>
              <a:rPr lang="zh-CN" altLang="en-US" sz="1400" spc="100" dirty="0">
                <a:solidFill>
                  <a:srgbClr val="43536A"/>
                </a:solidFill>
                <a:latin typeface="微软雅黑" panose="020B0503020204020204" pitchFamily="34" charset="-122"/>
                <a:ea typeface="微软雅黑" panose="020B0503020204020204" pitchFamily="34" charset="-122"/>
              </a:rPr>
              <a:t>顶部：（前后）撤回、查找、闹钟、文档设置</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285750" indent="-285750" algn="l">
              <a:lnSpc>
                <a:spcPct val="130000"/>
              </a:lnSpc>
              <a:spcBef>
                <a:spcPts val="200"/>
              </a:spcBef>
              <a:spcAft>
                <a:spcPts val="210"/>
              </a:spcAft>
              <a:buChar char="•"/>
            </a:pPr>
            <a:r>
              <a:rPr lang="zh-CN" altLang="en-US" sz="1400" spc="100" dirty="0">
                <a:solidFill>
                  <a:srgbClr val="43536A"/>
                </a:solidFill>
                <a:latin typeface="微软雅黑" panose="020B0503020204020204" pitchFamily="34" charset="-122"/>
                <a:ea typeface="微软雅黑" panose="020B0503020204020204" pitchFamily="34" charset="-122"/>
              </a:rPr>
              <a:t>表格内容</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285750" indent="-285750" algn="l">
              <a:lnSpc>
                <a:spcPct val="130000"/>
              </a:lnSpc>
              <a:spcBef>
                <a:spcPts val="200"/>
              </a:spcBef>
              <a:spcAft>
                <a:spcPts val="210"/>
              </a:spcAft>
              <a:buChar char="•"/>
            </a:pPr>
            <a:r>
              <a:rPr lang="zh-CN" altLang="en-US" sz="1400" spc="100" dirty="0">
                <a:solidFill>
                  <a:srgbClr val="43536A"/>
                </a:solidFill>
                <a:latin typeface="微软雅黑" panose="020B0503020204020204" pitchFamily="34" charset="-122"/>
                <a:ea typeface="微软雅黑" panose="020B0503020204020204" pitchFamily="34" charset="-122"/>
              </a:rPr>
              <a:t>表格样式设置</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285750" indent="-285750" algn="l">
              <a:lnSpc>
                <a:spcPct val="130000"/>
              </a:lnSpc>
              <a:spcBef>
                <a:spcPts val="200"/>
              </a:spcBef>
              <a:spcAft>
                <a:spcPts val="210"/>
              </a:spcAft>
              <a:buChar char="•"/>
            </a:pPr>
            <a:r>
              <a:rPr lang="zh-CN" altLang="en-US" sz="1400" spc="100" dirty="0">
                <a:solidFill>
                  <a:srgbClr val="43536A"/>
                </a:solidFill>
                <a:latin typeface="微软雅黑" panose="020B0503020204020204" pitchFamily="34" charset="-122"/>
                <a:ea typeface="微软雅黑" panose="020B0503020204020204" pitchFamily="34" charset="-122"/>
              </a:rPr>
              <a:t>表格编辑功能区</a:t>
            </a:r>
            <a:endParaRPr lang="zh-CN" altLang="en-US" sz="1400" spc="100" dirty="0">
              <a:solidFill>
                <a:srgbClr val="43536A"/>
              </a:solidFill>
              <a:latin typeface="微软雅黑" panose="020B0503020204020204" pitchFamily="34" charset="-122"/>
              <a:ea typeface="微软雅黑" panose="020B0503020204020204" pitchFamily="34" charset="-122"/>
            </a:endParaRPr>
          </a:p>
          <a:p>
            <a:pPr marL="285750" indent="-285750" algn="l">
              <a:lnSpc>
                <a:spcPct val="130000"/>
              </a:lnSpc>
              <a:spcBef>
                <a:spcPts val="200"/>
              </a:spcBef>
              <a:spcAft>
                <a:spcPts val="210"/>
              </a:spcAft>
              <a:buChar char="•"/>
            </a:pPr>
            <a:r>
              <a:rPr lang="zh-CN" altLang="en-US" sz="1400" spc="100" dirty="0">
                <a:solidFill>
                  <a:srgbClr val="43536A"/>
                </a:solidFill>
                <a:latin typeface="微软雅黑" panose="020B0503020204020204" pitchFamily="34" charset="-122"/>
                <a:ea typeface="微软雅黑" panose="020B0503020204020204" pitchFamily="34" charset="-122"/>
              </a:rPr>
              <a:t>输入键盘</a:t>
            </a:r>
            <a:endParaRPr lang="en-US" altLang="zh-CN" sz="1400" spc="100" dirty="0">
              <a:solidFill>
                <a:srgbClr val="43536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976373" y="1279425"/>
            <a:ext cx="3557310" cy="2504815"/>
            <a:chOff x="7998480" y="1700356"/>
            <a:chExt cx="3557310" cy="2504815"/>
          </a:xfrm>
        </p:grpSpPr>
        <p:sp>
          <p:nvSpPr>
            <p:cNvPr id="60" name="TextBox 76"/>
            <p:cNvSpPr txBox="1"/>
            <p:nvPr/>
          </p:nvSpPr>
          <p:spPr>
            <a:xfrm>
              <a:off x="7998480" y="1700356"/>
              <a:ext cx="2284695" cy="368300"/>
            </a:xfrm>
            <a:prstGeom prst="rect">
              <a:avLst/>
            </a:prstGeom>
            <a:noFill/>
            <a:effectLst/>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二、小组权限</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8164267" y="2195396"/>
              <a:ext cx="3391523" cy="2009775"/>
            </a:xfrm>
            <a:prstGeom prst="rect">
              <a:avLst/>
            </a:prstGeom>
            <a:noFill/>
            <a:effectLst/>
          </p:spPr>
          <p:txBody>
            <a:bodyPr wrap="square" rtlCol="0">
              <a:no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小组创建者：社区成员均可在社区创建小组，比小组管理员多两个权限      ——①设置社区成员成为管理员②创建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解散小组● 小组管理员：可添加小组成员，拥有小组内的管理权● 小组成员：默认没有管理权</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16356" y="1202191"/>
            <a:ext cx="4648579" cy="3308713"/>
            <a:chOff x="605869" y="1771952"/>
            <a:chExt cx="4648579" cy="3308713"/>
          </a:xfrm>
        </p:grpSpPr>
        <p:sp>
          <p:nvSpPr>
            <p:cNvPr id="57" name="AutoShape 123"/>
            <p:cNvSpPr/>
            <p:nvPr/>
          </p:nvSpPr>
          <p:spPr bwMode="auto">
            <a:xfrm>
              <a:off x="4716823" y="2296113"/>
              <a:ext cx="537625" cy="537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4" name="TextBox 76"/>
            <p:cNvSpPr txBox="1"/>
            <p:nvPr/>
          </p:nvSpPr>
          <p:spPr>
            <a:xfrm>
              <a:off x="997087" y="1771952"/>
              <a:ext cx="2284695" cy="368300"/>
            </a:xfrm>
            <a:prstGeom prst="rect">
              <a:avLst/>
            </a:prstGeom>
            <a:noFill/>
            <a:effectLst/>
          </p:spPr>
          <p:txBody>
            <a:bodyPr wrap="square" rtlCol="0">
              <a:spAutoFit/>
            </a:bodyPr>
            <a:lstStyle/>
            <a:p>
              <a:pPr algn="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一、社区角色权限</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605869" y="2218806"/>
              <a:ext cx="3045870" cy="2861859"/>
            </a:xfrm>
            <a:prstGeom prst="rect">
              <a:avLst/>
            </a:prstGeom>
            <a:noFill/>
            <a:effectLst/>
          </p:spPr>
          <p:txBody>
            <a:bodyPr wrap="square" rtlCol="0">
              <a:noAutofit/>
            </a:bodyPr>
            <a:lstStyle/>
            <a:p>
              <a:pPr algn="l">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社区创建者：社区的创建者，比社区管理员多两个权限：      ——①设置社区成员成为管理员②创建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解散空间●社区管理员：可添加社区成员，拥有社区的管理权● 社区成员：可查看社区内容，默认没有管理权● 外部联系人：默认无权限查看</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70" name="任意多边形 69"/>
          <p:cNvSpPr/>
          <p:nvPr/>
        </p:nvSpPr>
        <p:spPr>
          <a:xfrm>
            <a:off x="0" y="4641662"/>
            <a:ext cx="2216338" cy="2216338"/>
          </a:xfrm>
          <a:custGeom>
            <a:avLst/>
            <a:gdLst>
              <a:gd name="connsiteX0" fmla="*/ 0 w 2946527"/>
              <a:gd name="connsiteY0" fmla="*/ 0 h 2946527"/>
              <a:gd name="connsiteX1" fmla="*/ 0 w 2946527"/>
              <a:gd name="connsiteY1" fmla="*/ 821885 h 2946527"/>
              <a:gd name="connsiteX2" fmla="*/ 2124642 w 2946527"/>
              <a:gd name="connsiteY2" fmla="*/ 2946527 h 2946527"/>
              <a:gd name="connsiteX3" fmla="*/ 2946527 w 2946527"/>
              <a:gd name="connsiteY3" fmla="*/ 2946527 h 2946527"/>
              <a:gd name="connsiteX4" fmla="*/ 0 w 2946527"/>
              <a:gd name="connsiteY4" fmla="*/ 0 h 294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527" h="2946527">
                <a:moveTo>
                  <a:pt x="0" y="0"/>
                </a:moveTo>
                <a:lnTo>
                  <a:pt x="0" y="821885"/>
                </a:lnTo>
                <a:lnTo>
                  <a:pt x="2124642" y="2946527"/>
                </a:lnTo>
                <a:lnTo>
                  <a:pt x="2946527" y="2946527"/>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flipH="1" flipV="1">
            <a:off x="10657076" y="0"/>
            <a:ext cx="1634407" cy="1571730"/>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直角三角形 72"/>
          <p:cNvSpPr/>
          <p:nvPr/>
        </p:nvSpPr>
        <p:spPr>
          <a:xfrm>
            <a:off x="-1" y="5502165"/>
            <a:ext cx="1355835" cy="1355835"/>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16373" y="687760"/>
            <a:ext cx="4028135" cy="429895"/>
          </a:xfrm>
          <a:prstGeom prst="rect">
            <a:avLst/>
          </a:prstGeom>
          <a:noFill/>
        </p:spPr>
        <p:txBody>
          <a:bodyPr wrap="square" rtlCol="0" anchor="ctr">
            <a:spAutoFit/>
          </a:bodyPr>
          <a:lstStyle/>
          <a:p>
            <a:pPr>
              <a:lnSpc>
                <a:spcPct val="110000"/>
              </a:lnSpc>
            </a:pPr>
            <a:r>
              <a:rPr kumimoji="1"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角色权限介绍</a:t>
            </a:r>
            <a:endParaRPr kumimoji="1"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4644446" y="4042239"/>
            <a:ext cx="2832306" cy="2297450"/>
            <a:chOff x="8071314" y="2032208"/>
            <a:chExt cx="2832306" cy="2297450"/>
          </a:xfrm>
        </p:grpSpPr>
        <p:sp>
          <p:nvSpPr>
            <p:cNvPr id="14" name="TextBox 76"/>
            <p:cNvSpPr txBox="1"/>
            <p:nvPr/>
          </p:nvSpPr>
          <p:spPr>
            <a:xfrm>
              <a:off x="8071314" y="2032208"/>
              <a:ext cx="2284695" cy="368300"/>
            </a:xfrm>
            <a:prstGeom prst="rect">
              <a:avLst/>
            </a:prstGeom>
            <a:noFill/>
            <a:effectLst/>
          </p:spPr>
          <p:txBody>
            <a:bodyPr wrap="square" rtlCol="0">
              <a:spAutoFit/>
            </a:bodyPr>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三、权限申请</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97945" y="2319883"/>
              <a:ext cx="2805675" cy="2009775"/>
            </a:xfrm>
            <a:prstGeom prst="rect">
              <a:avLst/>
            </a:prstGeom>
            <a:noFill/>
            <a:effectLst/>
          </p:spPr>
          <p:txBody>
            <a:bodyPr wrap="square" rtlCol="0">
              <a:noAutofit/>
            </a:bodyPr>
            <a:p>
              <a:pPr>
                <a:lnSpc>
                  <a:spcPct val="13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aphicFrame>
        <p:nvGraphicFramePr>
          <p:cNvPr id="25" name="表格 24"/>
          <p:cNvGraphicFramePr/>
          <p:nvPr/>
        </p:nvGraphicFramePr>
        <p:xfrm>
          <a:off x="3573782" y="4510846"/>
          <a:ext cx="5617845" cy="1828800"/>
        </p:xfrm>
        <a:graphic>
          <a:graphicData uri="http://schemas.openxmlformats.org/drawingml/2006/table">
            <a:tbl>
              <a:tblPr firstRow="1" bandRow="1">
                <a:effectLst>
                  <a:outerShdw blurRad="190500" dist="63500" dir="2700000" algn="tl" rotWithShape="0">
                    <a:srgbClr val="000000">
                      <a:alpha val="30000"/>
                    </a:srgbClr>
                  </a:outerShdw>
                </a:effectLst>
                <a:tableStyleId>{5940675A-B579-460E-94D1-54222C63F5DA}</a:tableStyleId>
              </a:tblPr>
              <a:tblGrid>
                <a:gridCol w="1817370"/>
                <a:gridCol w="1698625"/>
                <a:gridCol w="2101850"/>
              </a:tblGrid>
              <a:tr h="365760">
                <a:tc>
                  <a:txBody>
                    <a:bodyPr/>
                    <a:p>
                      <a:pPr algn="ctr">
                        <a:buNone/>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w="12700" cmpd="sng">
                      <a:solidFill>
                        <a:srgbClr val="AEB5C0">
                          <a:alpha val="100000"/>
                        </a:srgbClr>
                      </a:solidFill>
                      <a:prstDash val="solid"/>
                    </a:lnT>
                    <a:lnB>
                      <a:noFill/>
                    </a:lnB>
                    <a:solidFill>
                      <a:srgbClr val="D9D9D9">
                        <a:alpha val="100000"/>
                      </a:srgbClr>
                    </a:solidFill>
                  </a:tcPr>
                </a:tc>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申请人员</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w="12700" cmpd="sng">
                      <a:solidFill>
                        <a:srgbClr val="AEB5C0">
                          <a:alpha val="100000"/>
                        </a:srgbClr>
                      </a:solidFill>
                      <a:prstDash val="solid"/>
                    </a:lnT>
                    <a:lnB>
                      <a:noFill/>
                    </a:lnB>
                    <a:solidFill>
                      <a:srgbClr val="D9D9D9">
                        <a:alpha val="100000"/>
                      </a:srgbClr>
                    </a:solidFill>
                  </a:tcPr>
                </a:tc>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审批人员</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w="12700" cmpd="sng">
                      <a:solidFill>
                        <a:srgbClr val="AEB5C0">
                          <a:alpha val="100000"/>
                        </a:srgbClr>
                      </a:solidFill>
                      <a:prstDash val="solid"/>
                    </a:lnT>
                    <a:lnB>
                      <a:noFill/>
                    </a:lnB>
                    <a:solidFill>
                      <a:srgbClr val="D9D9D9">
                        <a:alpha val="100000"/>
                      </a:srgbClr>
                    </a:solidFill>
                  </a:tcPr>
                </a:tc>
              </a:tr>
              <a:tr h="365760">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申请发布社区公告</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社区成员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社区管理员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r>
              <a:tr h="365760">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申请查看通用库</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社区成员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库管理员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r>
              <a:tr h="365760">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申请查看小组库</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社区</a:t>
                      </a:r>
                      <a:r>
                        <a:rPr lang="en-US" altLang="zh-CN"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小组成员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库管理员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a:noFill/>
                    </a:lnB>
                  </a:tcPr>
                </a:tc>
              </a:tr>
              <a:tr h="365760">
                <a:tc>
                  <a:txBody>
                    <a:bodyPr/>
                    <a:p>
                      <a:pPr algn="ctr">
                        <a:buNone/>
                      </a:pP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申请查看文档</a:t>
                      </a:r>
                      <a:r>
                        <a:rPr lang="en-US" altLang="zh-CN"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rPr>
                        <a:t>表格</a:t>
                      </a:r>
                      <a:endParaRPr lang="zh-CN" altLang="en-US" sz="1400">
                        <a:solidFill>
                          <a:srgbClr val="43536A"/>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w="12700" cmpd="sng">
                      <a:solidFill>
                        <a:srgbClr val="AEB5C0">
                          <a:alpha val="100000"/>
                        </a:srgbClr>
                      </a:solidFill>
                      <a:prstDash val="solid"/>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社区</a:t>
                      </a:r>
                      <a:r>
                        <a:rPr lang="en-US" altLang="zh-CN"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小组成员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w="12700" cmpd="sng">
                      <a:solidFill>
                        <a:srgbClr val="AEB5C0">
                          <a:alpha val="100000"/>
                        </a:srgbClr>
                      </a:solidFill>
                      <a:prstDash val="solid"/>
                    </a:lnB>
                  </a:tcPr>
                </a:tc>
                <a:tc>
                  <a:txBody>
                    <a:bodyPr/>
                    <a:p>
                      <a:pPr algn="ctr">
                        <a:buNone/>
                      </a:pPr>
                      <a:r>
                        <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rPr>
                        <a:t>文档管理员</a:t>
                      </a:r>
                      <a:endParaRPr lang="zh-CN" altLang="en-US" sz="1400">
                        <a:solidFill>
                          <a:srgbClr val="898989"/>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a:noFill/>
                    </a:lnL>
                    <a:lnR>
                      <a:noFill/>
                    </a:lnR>
                    <a:lnT>
                      <a:noFill/>
                    </a:lnT>
                    <a:lnB w="12700" cmpd="sng">
                      <a:solidFill>
                        <a:srgbClr val="AEB5C0">
                          <a:alpha val="100000"/>
                        </a:srgbClr>
                      </a:solidFill>
                      <a:prstDash val="solid"/>
                    </a:lnB>
                  </a:tcPr>
                </a:tc>
              </a:tr>
            </a:tbl>
          </a:graphicData>
        </a:graphic>
      </p:graphicFrame>
      <p:pic>
        <p:nvPicPr>
          <p:cNvPr id="27" name="图片 26" descr="upload_post_object_v2_724232221"/>
          <p:cNvPicPr>
            <a:picLocks noChangeAspect="1"/>
          </p:cNvPicPr>
          <p:nvPr/>
        </p:nvPicPr>
        <p:blipFill>
          <a:blip r:embed="rId1"/>
          <a:stretch>
            <a:fillRect/>
          </a:stretch>
        </p:blipFill>
        <p:spPr>
          <a:xfrm>
            <a:off x="3662226" y="1952085"/>
            <a:ext cx="4314193" cy="1654620"/>
          </a:xfrm>
          <a:prstGeom prst="rect">
            <a:avLst/>
          </a:prstGeom>
        </p:spPr>
      </p:pic>
      <p:sp>
        <p:nvSpPr>
          <p:cNvPr id="28" name="任意多边形 27"/>
          <p:cNvSpPr/>
          <p:nvPr/>
        </p:nvSpPr>
        <p:spPr>
          <a:xfrm rot="10800000">
            <a:off x="9743746" y="0"/>
            <a:ext cx="2448298" cy="2337929"/>
          </a:xfrm>
          <a:custGeom>
            <a:avLst/>
            <a:gdLst>
              <a:gd name="connsiteX0" fmla="*/ 0 w 2946527"/>
              <a:gd name="connsiteY0" fmla="*/ 0 h 2946527"/>
              <a:gd name="connsiteX1" fmla="*/ 0 w 2946527"/>
              <a:gd name="connsiteY1" fmla="*/ 821885 h 2946527"/>
              <a:gd name="connsiteX2" fmla="*/ 2124642 w 2946527"/>
              <a:gd name="connsiteY2" fmla="*/ 2946527 h 2946527"/>
              <a:gd name="connsiteX3" fmla="*/ 2946527 w 2946527"/>
              <a:gd name="connsiteY3" fmla="*/ 2946527 h 2946527"/>
              <a:gd name="connsiteX4" fmla="*/ 0 w 2946527"/>
              <a:gd name="connsiteY4" fmla="*/ 0 h 294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527" h="2946527">
                <a:moveTo>
                  <a:pt x="0" y="0"/>
                </a:moveTo>
                <a:lnTo>
                  <a:pt x="0" y="821885"/>
                </a:lnTo>
                <a:lnTo>
                  <a:pt x="2124642" y="2946527"/>
                </a:lnTo>
                <a:lnTo>
                  <a:pt x="2946527" y="2946527"/>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882660" y="306160"/>
            <a:ext cx="4028135" cy="512445"/>
          </a:xfrm>
          <a:prstGeom prst="rect">
            <a:avLst/>
          </a:prstGeom>
          <a:noFill/>
        </p:spPr>
        <p:txBody>
          <a:bodyPr wrap="square" rtlCol="0" anchor="ctr">
            <a:spAutoFit/>
          </a:bodyPr>
          <a:p>
            <a:pPr algn="ct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权限管理能力</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7245432" y="1246155"/>
            <a:ext cx="4514193" cy="4514193"/>
          </a:xfrm>
          <a:prstGeom prst="diamond">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76"/>
          <p:cNvSpPr txBox="1"/>
          <p:nvPr/>
        </p:nvSpPr>
        <p:spPr>
          <a:xfrm>
            <a:off x="754528" y="1389853"/>
            <a:ext cx="1596390" cy="368300"/>
          </a:xfrm>
          <a:prstGeom prst="rect">
            <a:avLst/>
          </a:prstGeom>
          <a:solidFill>
            <a:srgbClr val="43536A"/>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通用功能</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 name="直角三角形 2"/>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flipV="1">
            <a:off x="1079821" y="-934602"/>
            <a:ext cx="1861541" cy="186154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31937" y="678340"/>
            <a:ext cx="4028135" cy="429895"/>
          </a:xfrm>
          <a:prstGeom prst="rect">
            <a:avLst/>
          </a:prstGeom>
          <a:noFill/>
        </p:spPr>
        <p:txBody>
          <a:bodyPr wrap="square" rtlCol="0" anchor="ctr">
            <a:spAutoFit/>
          </a:bodyPr>
          <a:lstStyle/>
          <a:p>
            <a:pPr>
              <a:lnSpc>
                <a:spcPct val="110000"/>
              </a:lnSpc>
            </a:pPr>
            <a:r>
              <a:rPr kumimoji="1"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通用区权限</a:t>
            </a:r>
            <a:endParaRPr kumimoji="1"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Subtitle 2"/>
          <p:cNvSpPr txBox="1"/>
          <p:nvPr/>
        </p:nvSpPr>
        <p:spPr bwMode="auto">
          <a:xfrm>
            <a:off x="1671845" y="5148816"/>
            <a:ext cx="392202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创建在通用区域的库，可设置三种公开性：</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Char char="•"/>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①</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仅协作者可访问</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②社区所有人可访问</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③完全公开（游客可见）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aphicFrame>
        <p:nvGraphicFramePr>
          <p:cNvPr id="25" name="表格 24"/>
          <p:cNvGraphicFramePr/>
          <p:nvPr/>
        </p:nvGraphicFramePr>
        <p:xfrm>
          <a:off x="1315173" y="1836842"/>
          <a:ext cx="5617845" cy="2560320"/>
        </p:xfrm>
        <a:graphic>
          <a:graphicData uri="http://schemas.openxmlformats.org/drawingml/2006/table">
            <a:tbl>
              <a:tblPr firstRow="1" bandRow="1">
                <a:effectLst>
                  <a:outerShdw blurRad="190500" dist="63500" dir="2700000" algn="tl" rotWithShape="0">
                    <a:srgbClr val="000000">
                      <a:alpha val="30000"/>
                    </a:srgbClr>
                  </a:outerShdw>
                </a:effectLst>
                <a:tableStyleId>{5940675A-B579-460E-94D1-54222C63F5DA}</a:tableStyleId>
              </a:tblPr>
              <a:tblGrid>
                <a:gridCol w="1322705"/>
                <a:gridCol w="1235710"/>
                <a:gridCol w="1529715"/>
                <a:gridCol w="1529715"/>
              </a:tblGrid>
              <a:tr h="365760">
                <a:tc>
                  <a:txBody>
                    <a:bodyPr/>
                    <a:p>
                      <a:pPr algn="ctr">
                        <a:buNone/>
                      </a:pP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空间管理员</a:t>
                      </a: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空间成员</a:t>
                      </a: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外部联系人</a:t>
                      </a: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查看社区公告</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编辑社区公告</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×（可申请）</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删除社区公告</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评论社区公告</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创建通用库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查看通用库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修改</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r>
            </a:tbl>
          </a:graphicData>
        </a:graphic>
      </p:graphicFrame>
      <p:sp>
        <p:nvSpPr>
          <p:cNvPr id="7" name="TextBox 76"/>
          <p:cNvSpPr txBox="1"/>
          <p:nvPr/>
        </p:nvSpPr>
        <p:spPr>
          <a:xfrm>
            <a:off x="694285" y="4701882"/>
            <a:ext cx="1596390" cy="368300"/>
          </a:xfrm>
          <a:prstGeom prst="rect">
            <a:avLst/>
          </a:prstGeom>
          <a:solidFill>
            <a:srgbClr val="43536A"/>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通用库</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05284" y="173515"/>
            <a:ext cx="4028135" cy="512445"/>
          </a:xfrm>
          <a:prstGeom prst="rect">
            <a:avLst/>
          </a:prstGeom>
          <a:noFill/>
        </p:spPr>
        <p:txBody>
          <a:bodyPr wrap="square" rtlCol="0" anchor="ctr">
            <a:spAutoFit/>
          </a:bodyPr>
          <a:p>
            <a:pPr algn="ct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权限管理能力</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8581" y="2112468"/>
            <a:ext cx="1596768" cy="2348208"/>
            <a:chOff x="2047656" y="2543564"/>
            <a:chExt cx="1596768" cy="2135128"/>
          </a:xfrm>
        </p:grpSpPr>
        <p:sp>
          <p:nvSpPr>
            <p:cNvPr id="57" name="TextBox 76"/>
            <p:cNvSpPr txBox="1"/>
            <p:nvPr/>
          </p:nvSpPr>
          <p:spPr>
            <a:xfrm>
              <a:off x="2047656" y="2543564"/>
              <a:ext cx="1596764" cy="334880"/>
            </a:xfrm>
            <a:prstGeom prst="rect">
              <a:avLst/>
            </a:prstGeom>
            <a:solidFill>
              <a:srgbClr val="43536A"/>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协作者权限</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9" name="TextBox 76"/>
            <p:cNvSpPr txBox="1"/>
            <p:nvPr/>
          </p:nvSpPr>
          <p:spPr>
            <a:xfrm>
              <a:off x="2047660" y="4343812"/>
              <a:ext cx="1596764" cy="334880"/>
            </a:xfrm>
            <a:prstGeom prst="rect">
              <a:avLst/>
            </a:prstGeom>
            <a:solidFill>
              <a:srgbClr val="43536A"/>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小组库权限</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3" name="直角三角形 2"/>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flipV="1">
            <a:off x="1148400" y="-835281"/>
            <a:ext cx="1720850" cy="1673953"/>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16126" y="1009458"/>
            <a:ext cx="4028135" cy="497205"/>
          </a:xfrm>
          <a:prstGeom prst="rect">
            <a:avLst/>
          </a:prstGeom>
          <a:noFill/>
        </p:spPr>
        <p:txBody>
          <a:bodyPr wrap="square" rtlCol="0" anchor="ctr">
            <a:spAutoFit/>
          </a:bodyPr>
          <a:lstStyle/>
          <a:p>
            <a:pPr>
              <a:lnSpc>
                <a:spcPct val="110000"/>
              </a:lnSpc>
            </a:pPr>
            <a:r>
              <a:rPr kumimoji="1"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库权限</a:t>
            </a:r>
            <a:endParaRPr kumimoji="1"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Subtitle 2"/>
          <p:cNvSpPr txBox="1"/>
          <p:nvPr/>
        </p:nvSpPr>
        <p:spPr bwMode="auto">
          <a:xfrm>
            <a:off x="2405341" y="1312532"/>
            <a:ext cx="5231815" cy="314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库的创建者，默认获得“库管理权限“；库创建者可以删除库</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None/>
            </a:pP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库</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查看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权限包括①查看②评论</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库</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编辑</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权限包括①查看②评论③编辑</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库</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权限①查看②评论+删除评论③编辑＋删除                   ④修改库的信息</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indent="0"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                   ⑤添加协作者并设置协作者权限（查看</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编辑</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管理）                   ⑥审批查看申请</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14" name="Subtitle 2"/>
          <p:cNvSpPr txBox="1"/>
          <p:nvPr/>
        </p:nvSpPr>
        <p:spPr bwMode="auto">
          <a:xfrm>
            <a:off x="1122867" y="4630036"/>
            <a:ext cx="8199820" cy="199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Char char="•"/>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创建选项（公开性）：</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indent="0"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①仅协作者可访问、②小组所有人可访问、③社区所有人可访问、④完全公开</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indent="0" eaLnBrk="1" hangingPunct="1">
              <a:lnSpc>
                <a:spcPct val="120000"/>
              </a:lnSpc>
              <a:buNone/>
            </a:pP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管理权限  </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协作性）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 添加协作者—修改协作者权限（</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管理</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编辑</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查看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aphicFrame>
        <p:nvGraphicFramePr>
          <p:cNvPr id="25" name="表格 24"/>
          <p:cNvGraphicFramePr/>
          <p:nvPr/>
        </p:nvGraphicFramePr>
        <p:xfrm>
          <a:off x="7785973" y="2622391"/>
          <a:ext cx="4201795" cy="2487930"/>
        </p:xfrm>
        <a:graphic>
          <a:graphicData uri="http://schemas.openxmlformats.org/drawingml/2006/table">
            <a:tbl>
              <a:tblPr firstRow="1" bandRow="1">
                <a:effectLst>
                  <a:outerShdw blurRad="190500" dist="63500" dir="2700000" algn="tl" rotWithShape="0">
                    <a:srgbClr val="000000">
                      <a:alpha val="30000"/>
                    </a:srgbClr>
                  </a:outerShdw>
                </a:effectLst>
                <a:tableStyleId>{5940675A-B579-460E-94D1-54222C63F5DA}</a:tableStyleId>
              </a:tblPr>
              <a:tblGrid>
                <a:gridCol w="810895"/>
                <a:gridCol w="709295"/>
                <a:gridCol w="929005"/>
                <a:gridCol w="740410"/>
                <a:gridCol w="1012190"/>
              </a:tblGrid>
              <a:tr h="457200">
                <a:tc>
                  <a:txBody>
                    <a:bodyPr/>
                    <a:p>
                      <a:pPr algn="ctr">
                        <a:buNone/>
                      </a:pPr>
                      <a:endParaRPr lang="zh-CN" altLang="en-US" sz="12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库管理者</a:t>
                      </a:r>
                      <a:endParaRPr lang="zh-CN" altLang="en-US" sz="12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协作者</a:t>
                      </a:r>
                      <a:endParaRPr lang="zh-CN" altLang="en-US" sz="12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小组成员</a:t>
                      </a:r>
                      <a:endParaRPr lang="zh-CN" altLang="en-US" sz="12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非小组</a:t>
                      </a:r>
                      <a:endPar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成员</a:t>
                      </a:r>
                      <a:endParaRPr lang="zh-CN" altLang="en-US" sz="12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r>
              <a:tr h="546100">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查看库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×（可通过分享查看）</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466725">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编辑库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429470">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管理库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77825">
                <a:tc>
                  <a:txBody>
                    <a:bodyPr/>
                    <a:p>
                      <a:pPr indent="0">
                        <a:buNone/>
                      </a:pPr>
                      <a:r>
                        <a:rPr lang="zh-CN"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分享库</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bl>
          </a:graphicData>
        </a:graphic>
      </p:graphicFrame>
      <p:sp>
        <p:nvSpPr>
          <p:cNvPr id="7" name="文本框 6"/>
          <p:cNvSpPr txBox="1"/>
          <p:nvPr/>
        </p:nvSpPr>
        <p:spPr>
          <a:xfrm>
            <a:off x="7785973" y="1422916"/>
            <a:ext cx="2571306" cy="308610"/>
          </a:xfrm>
          <a:prstGeom prst="rect">
            <a:avLst/>
          </a:prstGeom>
          <a:noFill/>
        </p:spPr>
        <p:txBody>
          <a:bodyPr wrap="square" rtlCol="0" anchor="t">
            <a:noAutofit/>
          </a:bodyPr>
          <a:p>
            <a:r>
              <a:rPr lang="zh-CN" altLang="en-US" sz="2400" b="1" dirty="0">
                <a:solidFill>
                  <a:srgbClr val="43536A"/>
                </a:solidFill>
                <a:latin typeface="微软雅黑" panose="020B0503020204020204" pitchFamily="34" charset="-122"/>
                <a:ea typeface="微软雅黑" panose="020B0503020204020204" pitchFamily="34" charset="-122"/>
                <a:cs typeface="Open Sans Light" charset="0"/>
                <a:sym typeface="+mn-ea"/>
              </a:rPr>
              <a:t>例：小组库</a:t>
            </a:r>
            <a:endParaRPr lang="zh-CN" altLang="en-US" sz="2400" b="1" dirty="0">
              <a:solidFill>
                <a:srgbClr val="43536A"/>
              </a:solidFill>
              <a:latin typeface="微软雅黑" panose="020B0503020204020204" pitchFamily="34" charset="-122"/>
              <a:ea typeface="微软雅黑" panose="020B0503020204020204" pitchFamily="34" charset="-122"/>
              <a:cs typeface="Open Sans Light" charset="0"/>
              <a:sym typeface="+mn-ea"/>
            </a:endParaRPr>
          </a:p>
          <a:p>
            <a:endParaRPr lang="zh-CN" altLang="en-US" sz="2400" b="1" dirty="0">
              <a:solidFill>
                <a:srgbClr val="43536A"/>
              </a:solidFill>
              <a:latin typeface="微软雅黑" panose="020B0503020204020204" pitchFamily="34" charset="-122"/>
              <a:ea typeface="微软雅黑" panose="020B0503020204020204" pitchFamily="34" charset="-122"/>
              <a:cs typeface="Open Sans Light" charset="0"/>
              <a:sym typeface="+mn-ea"/>
            </a:endParaRP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       ②小组所有人可访问</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endParaRPr>
          </a:p>
        </p:txBody>
      </p:sp>
      <p:cxnSp>
        <p:nvCxnSpPr>
          <p:cNvPr id="8" name="直接连接符 7"/>
          <p:cNvCxnSpPr/>
          <p:nvPr userDrawn="1"/>
        </p:nvCxnSpPr>
        <p:spPr>
          <a:xfrm>
            <a:off x="7637141" y="1312520"/>
            <a:ext cx="0" cy="4896803"/>
          </a:xfrm>
          <a:prstGeom prst="line">
            <a:avLst/>
          </a:prstGeom>
          <a:ln w="19050" cap="flat" cmpd="sng" algn="ctr">
            <a:solidFill>
              <a:srgbClr val="979797">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72" name="直角三角形 71"/>
          <p:cNvSpPr/>
          <p:nvPr/>
        </p:nvSpPr>
        <p:spPr>
          <a:xfrm flipH="1" flipV="1">
            <a:off x="10657076" y="0"/>
            <a:ext cx="1634407" cy="1571730"/>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805284" y="173515"/>
            <a:ext cx="4028135" cy="512445"/>
          </a:xfrm>
          <a:prstGeom prst="rect">
            <a:avLst/>
          </a:prstGeom>
          <a:noFill/>
        </p:spPr>
        <p:txBody>
          <a:bodyPr wrap="square" rtlCol="0" anchor="ctr">
            <a:spAutoFit/>
          </a:bodyPr>
          <a:p>
            <a:pPr algn="ct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权限管理能力</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表格 24"/>
          <p:cNvGraphicFramePr/>
          <p:nvPr/>
        </p:nvGraphicFramePr>
        <p:xfrm>
          <a:off x="257016" y="2780824"/>
          <a:ext cx="5479415" cy="1781933"/>
        </p:xfrm>
        <a:graphic>
          <a:graphicData uri="http://schemas.openxmlformats.org/drawingml/2006/table">
            <a:tbl>
              <a:tblPr firstRow="1" bandRow="1">
                <a:effectLst>
                  <a:outerShdw blurRad="190500" dist="63500" dir="2700000" algn="tl" rotWithShape="0">
                    <a:srgbClr val="000000">
                      <a:alpha val="30000"/>
                    </a:srgbClr>
                  </a:outerShdw>
                </a:effectLst>
                <a:tableStyleId>{5940675A-B579-460E-94D1-54222C63F5DA}</a:tableStyleId>
              </a:tblPr>
              <a:tblGrid>
                <a:gridCol w="1289050"/>
                <a:gridCol w="1196340"/>
                <a:gridCol w="1249680"/>
                <a:gridCol w="1744345"/>
              </a:tblGrid>
              <a:tr h="362426">
                <a:tc>
                  <a:txBody>
                    <a:bodyPr/>
                    <a:p>
                      <a:pPr algn="ctr">
                        <a:buNone/>
                      </a:pP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文档管理者</a:t>
                      </a: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协作者</a:t>
                      </a:r>
                      <a:endParaRPr lang="en-US" altLang="en-US"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其他成员</a:t>
                      </a:r>
                      <a:endParaRPr lang="en-US" altLang="en-US"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r>
              <a:tr h="31623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查看文档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（可通过分享查看）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90407">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编辑文档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9664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管理文档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1623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分享文档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bl>
          </a:graphicData>
        </a:graphic>
      </p:graphicFrame>
      <p:sp>
        <p:nvSpPr>
          <p:cNvPr id="3" name="直角三角形 2"/>
          <p:cNvSpPr/>
          <p:nvPr/>
        </p:nvSpPr>
        <p:spPr>
          <a:xfrm rot="8100000">
            <a:off x="3637995" y="4438421"/>
            <a:ext cx="4661819" cy="4849407"/>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6"/>
          <p:cNvSpPr txBox="1"/>
          <p:nvPr/>
        </p:nvSpPr>
        <p:spPr>
          <a:xfrm>
            <a:off x="1775098" y="2278614"/>
            <a:ext cx="2193291" cy="336409"/>
          </a:xfrm>
          <a:prstGeom prst="rect">
            <a:avLst/>
          </a:prstGeom>
          <a:solidFill>
            <a:srgbClr val="43536A"/>
          </a:solidFill>
        </p:spPr>
        <p:txBody>
          <a:bodyPr wrap="square" rtlCol="0">
            <a:noAutofit/>
          </a:bodyPr>
          <a:p>
            <a:pPr algn="ctr"/>
            <a:r>
              <a:rPr lang="zh-CN" altLang="en-US" sz="1600" dirty="0">
                <a:solidFill>
                  <a:srgbClr val="FFFFFF"/>
                </a:solidFill>
                <a:latin typeface="微软雅黑" panose="020B0503020204020204" pitchFamily="34" charset="-122"/>
                <a:ea typeface="微软雅黑" panose="020B0503020204020204" pitchFamily="34" charset="-122"/>
                <a:cs typeface="Open Sans Light" charset="0"/>
                <a:sym typeface="+mn-ea"/>
              </a:rPr>
              <a:t>①仅协作者可访问</a:t>
            </a:r>
            <a:endParaRPr lang="zh-CN" altLang="en-US" sz="1600" dirty="0">
              <a:solidFill>
                <a:srgbClr val="FFFFFF"/>
              </a:solidFill>
              <a:latin typeface="微软雅黑" panose="020B0503020204020204" pitchFamily="34" charset="-122"/>
              <a:ea typeface="微软雅黑" panose="020B0503020204020204" pitchFamily="34" charset="-122"/>
              <a:cs typeface="Open Sans Light" charset="0"/>
              <a:sym typeface="+mn-ea"/>
            </a:endParaRPr>
          </a:p>
        </p:txBody>
      </p:sp>
      <p:graphicFrame>
        <p:nvGraphicFramePr>
          <p:cNvPr id="4" name="表格 3"/>
          <p:cNvGraphicFramePr/>
          <p:nvPr/>
        </p:nvGraphicFramePr>
        <p:xfrm>
          <a:off x="6581976" y="2780787"/>
          <a:ext cx="5322570" cy="1828800"/>
        </p:xfrm>
        <a:graphic>
          <a:graphicData uri="http://schemas.openxmlformats.org/drawingml/2006/table">
            <a:tbl>
              <a:tblPr firstRow="1" bandRow="1">
                <a:effectLst>
                  <a:outerShdw blurRad="190500" dist="63500" dir="2700000" algn="tl" rotWithShape="0">
                    <a:srgbClr val="000000">
                      <a:alpha val="30000"/>
                    </a:srgbClr>
                  </a:outerShdw>
                </a:effectLst>
                <a:tableStyleId>{5940675A-B579-460E-94D1-54222C63F5DA}</a:tableStyleId>
              </a:tblPr>
              <a:tblGrid>
                <a:gridCol w="1253490"/>
                <a:gridCol w="1170305"/>
                <a:gridCol w="1449705"/>
                <a:gridCol w="1449070"/>
              </a:tblGrid>
              <a:tr h="365760">
                <a:tc>
                  <a:txBody>
                    <a:bodyPr/>
                    <a:p>
                      <a:pPr algn="ctr">
                        <a:buNone/>
                      </a:pP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文档管理者</a:t>
                      </a:r>
                      <a:endParaRPr lang="zh-CN" altLang="en-US" sz="1400">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协作者</a:t>
                      </a:r>
                      <a:endParaRPr lang="en-US" altLang="en-US"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c>
                  <a:txBody>
                    <a:bodyPr/>
                    <a:p>
                      <a:pPr indent="0">
                        <a:buNone/>
                      </a:pPr>
                      <a:r>
                        <a:rPr lang="zh-CN"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rPr>
                        <a:t>其他成员</a:t>
                      </a:r>
                      <a:endParaRPr lang="en-US" altLang="en-US" sz="14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lnT>
                    <a:lnB w="12700" cmpd="sng">
                      <a:solidFill>
                        <a:srgbClr val="AEB5C0">
                          <a:alpha val="100000"/>
                        </a:srgbClr>
                      </a:solidFill>
                      <a:prstDash val="solid"/>
                      <a:miter lim="800000"/>
                    </a:lnB>
                    <a:solidFill>
                      <a:srgbClr val="D9D9D9">
                        <a:alpha val="100000"/>
                      </a:srgbClr>
                    </a:solidFill>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查看文档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编辑文档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管理文档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（可修改）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miter lim="800000"/>
                    </a:lnB>
                  </a:tcPr>
                </a:tc>
              </a:tr>
              <a:tr h="365760">
                <a:tc>
                  <a:txBody>
                    <a:bodyPr/>
                    <a:p>
                      <a:pPr indent="0">
                        <a:buNone/>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分享文档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c>
                  <a:txBody>
                    <a:bodyPr/>
                    <a:p>
                      <a:pPr indent="0">
                        <a:buNone/>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vert="horz" anchor="t" anchorCtr="0">
                    <a:lnL>
                      <a:noFill/>
                    </a:lnL>
                    <a:lnR>
                      <a:noFill/>
                    </a:lnR>
                    <a:lnT w="12700" cmpd="sng">
                      <a:solidFill>
                        <a:srgbClr val="AEB5C0">
                          <a:alpha val="100000"/>
                        </a:srgbClr>
                      </a:solidFill>
                      <a:prstDash val="solid"/>
                      <a:miter lim="800000"/>
                    </a:lnT>
                    <a:lnB w="12700" cmpd="sng">
                      <a:solidFill>
                        <a:srgbClr val="AEB5C0">
                          <a:alpha val="100000"/>
                        </a:srgbClr>
                      </a:solidFill>
                      <a:prstDash val="solid"/>
                    </a:lnB>
                  </a:tcPr>
                </a:tc>
              </a:tr>
            </a:tbl>
          </a:graphicData>
        </a:graphic>
      </p:graphicFrame>
      <p:sp>
        <p:nvSpPr>
          <p:cNvPr id="8" name="TextBox 76"/>
          <p:cNvSpPr txBox="1"/>
          <p:nvPr/>
        </p:nvSpPr>
        <p:spPr>
          <a:xfrm>
            <a:off x="8458520" y="2278616"/>
            <a:ext cx="2082754" cy="413785"/>
          </a:xfrm>
          <a:prstGeom prst="rect">
            <a:avLst/>
          </a:prstGeom>
          <a:solidFill>
            <a:srgbClr val="43536A"/>
          </a:solidFill>
        </p:spPr>
        <p:txBody>
          <a:bodyPr wrap="square" rtlCol="0">
            <a:noAutofit/>
          </a:bodyPr>
          <a:p>
            <a:pPr algn="ctr"/>
            <a:r>
              <a:rPr lang="zh-CN" altLang="en-US" sz="1600" dirty="0">
                <a:solidFill>
                  <a:srgbClr val="FFFFFF"/>
                </a:solidFill>
                <a:latin typeface="微软雅黑" panose="020B0503020204020204" pitchFamily="34" charset="-122"/>
                <a:ea typeface="微软雅黑" panose="020B0503020204020204" pitchFamily="34" charset="-122"/>
                <a:cs typeface="Open Sans Light" charset="0"/>
                <a:sym typeface="+mn-ea"/>
              </a:rPr>
              <a:t>②公开</a:t>
            </a:r>
            <a:endParaRPr lang="zh-CN" altLang="en-US" sz="1600" dirty="0">
              <a:solidFill>
                <a:srgbClr val="FFFFFF"/>
              </a:solidFill>
              <a:latin typeface="微软雅黑" panose="020B0503020204020204" pitchFamily="34" charset="-122"/>
              <a:ea typeface="微软雅黑" panose="020B0503020204020204" pitchFamily="34" charset="-122"/>
              <a:cs typeface="Open Sans Light" charset="0"/>
              <a:sym typeface="+mn-ea"/>
            </a:endParaRPr>
          </a:p>
        </p:txBody>
      </p:sp>
      <p:pic>
        <p:nvPicPr>
          <p:cNvPr id="9" name="图片 8" descr="upload_post_object_v2_317285946"/>
          <p:cNvPicPr>
            <a:picLocks noChangeAspect="1"/>
          </p:cNvPicPr>
          <p:nvPr/>
        </p:nvPicPr>
        <p:blipFill>
          <a:blip r:embed="rId1"/>
          <a:stretch>
            <a:fillRect/>
          </a:stretch>
        </p:blipFill>
        <p:spPr>
          <a:xfrm>
            <a:off x="2088923" y="-3869"/>
            <a:ext cx="10103121" cy="1932279"/>
          </a:xfrm>
          <a:prstGeom prst="rect">
            <a:avLst/>
          </a:prstGeom>
        </p:spPr>
      </p:pic>
      <p:sp>
        <p:nvSpPr>
          <p:cNvPr id="63" name="直角三角形 62"/>
          <p:cNvSpPr/>
          <p:nvPr/>
        </p:nvSpPr>
        <p:spPr>
          <a:xfrm rot="13440000" flipV="1">
            <a:off x="592145" y="-1436365"/>
            <a:ext cx="2838548" cy="276721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31984" y="1210615"/>
            <a:ext cx="4028135" cy="512445"/>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文档权限</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Subtitle 2"/>
          <p:cNvSpPr txBox="1"/>
          <p:nvPr/>
        </p:nvSpPr>
        <p:spPr bwMode="auto">
          <a:xfrm>
            <a:off x="5031885" y="4562594"/>
            <a:ext cx="392202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时尚中黑简体" charset="0"/>
              </a:rPr>
              <a:t>文档创建公开性：</a:t>
            </a:r>
            <a:endPar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Char char="•"/>
            </a:pPr>
            <a:r>
              <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仅协作者可访问</a:t>
            </a: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endParaRPr>
          </a:p>
          <a:p>
            <a:pPr eaLnBrk="1" hangingPunct="1">
              <a:lnSpc>
                <a:spcPct val="120000"/>
              </a:lnSpc>
              <a:buFontTx/>
              <a:buChar char="•"/>
            </a:pPr>
            <a:r>
              <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公开</a:t>
            </a: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endParaRPr>
          </a:p>
          <a:p>
            <a:pPr eaLnBrk="1" hangingPunct="1">
              <a:lnSpc>
                <a:spcPct val="120000"/>
              </a:lnSpc>
              <a:buFontTx/>
              <a:buChar char="•"/>
            </a:pP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endParaRPr>
          </a:p>
          <a:p>
            <a:pPr eaLnBrk="1" hangingPunct="1">
              <a:lnSpc>
                <a:spcPct val="120000"/>
              </a:lnSpc>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查看文档的两种途径</a:t>
            </a:r>
            <a:r>
              <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a:t>
            </a: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endParaRPr>
          </a:p>
          <a:p>
            <a:pPr eaLnBrk="1" hangingPunct="1">
              <a:lnSpc>
                <a:spcPct val="120000"/>
              </a:lnSpc>
              <a:buFontTx/>
              <a:buChar char="•"/>
            </a:pPr>
            <a:r>
              <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通过分享链接查看</a:t>
            </a: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endParaRPr>
          </a:p>
          <a:p>
            <a:pPr eaLnBrk="1" hangingPunct="1">
              <a:lnSpc>
                <a:spcPct val="120000"/>
              </a:lnSpc>
              <a:buFontTx/>
              <a:buChar char="•"/>
            </a:pPr>
            <a:r>
              <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0"/>
                <a:sym typeface="时尚中黑简体" charset="0"/>
              </a:rPr>
              <a:t>提交查看申请</a:t>
            </a:r>
            <a:endParaRPr lang="zh-CN" altLang="en-US" sz="1400" dirty="0">
              <a:solidFill>
                <a:srgbClr val="FFFFFF"/>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None/>
            </a:pPr>
            <a:endParaRPr lang="en-US" altLang="zh-CN" sz="1400" dirty="0">
              <a:solidFill>
                <a:srgbClr val="FFFFFF"/>
              </a:solidFill>
              <a:latin typeface="微软雅黑" panose="020B0503020204020204" pitchFamily="34" charset="-122"/>
              <a:ea typeface="微软雅黑" panose="020B0503020204020204" pitchFamily="34"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直角三角形 10"/>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直角三角形 62"/>
          <p:cNvSpPr/>
          <p:nvPr/>
        </p:nvSpPr>
        <p:spPr>
          <a:xfrm rot="13500000" flipV="1">
            <a:off x="1079821" y="-934602"/>
            <a:ext cx="1861541" cy="1861541"/>
          </a:xfrm>
          <a:prstGeom prst="rtTriangle">
            <a:avLst/>
          </a:prstGeom>
          <a:solidFill>
            <a:srgbClr val="F2F2F2">
              <a:alpha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ctrTitle"/>
          </p:nvPr>
        </p:nvSpPr>
        <p:spPr>
          <a:xfrm>
            <a:off x="2817287" y="61205"/>
            <a:ext cx="6800609" cy="895294"/>
          </a:xfrm>
        </p:spPr>
        <p:txBody>
          <a:bodyPr>
            <a:normAutofit fontScale="90000"/>
          </a:bodyPr>
          <a:p>
            <a:pPr marL="0" indent="0" algn="l" defTabSz="0" rtl="0" eaLnBrk="1" latinLnBrk="0" hangingPunct="1">
              <a:lnSpc>
                <a:spcPct val="110000"/>
              </a:lnSpc>
              <a:spcBef>
                <a:spcPct val="0"/>
              </a:spcBef>
              <a:spcAft>
                <a:spcPct val="0"/>
              </a:spcAft>
              <a:buNone/>
            </a:pPr>
            <a:b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b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b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b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创新点：</a:t>
            </a: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随手记、共撰文档</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937842179"/>
          <p:cNvPicPr>
            <a:picLocks noChangeAspect="1"/>
          </p:cNvPicPr>
          <p:nvPr/>
        </p:nvPicPr>
        <p:blipFill>
          <a:blip r:embed="rId1"/>
          <a:srcRect l="8298" r="36510"/>
          <a:stretch>
            <a:fillRect/>
          </a:stretch>
        </p:blipFill>
        <p:spPr>
          <a:xfrm>
            <a:off x="6745727" y="2640682"/>
            <a:ext cx="1791043" cy="2601715"/>
          </a:xfrm>
          <a:prstGeom prst="rect">
            <a:avLst/>
          </a:prstGeom>
        </p:spPr>
      </p:pic>
      <p:sp>
        <p:nvSpPr>
          <p:cNvPr id="52229" name="Shape 544"/>
          <p:cNvSpPr/>
          <p:nvPr/>
        </p:nvSpPr>
        <p:spPr bwMode="auto">
          <a:xfrm>
            <a:off x="6862701" y="1312520"/>
            <a:ext cx="2528888" cy="62253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43536A"/>
          </a:solidFill>
          <a:ln>
            <a:noFill/>
          </a:ln>
        </p:spPr>
        <p:txBody>
          <a:bodyPr lIns="0" tIns="0" rIns="0" bIns="0" anchor="ctr"/>
          <a:lstStyle/>
          <a:p>
            <a:endParaRPr lang="zh-CN" altLang="en-US"/>
          </a:p>
        </p:txBody>
      </p:sp>
      <p:sp>
        <p:nvSpPr>
          <p:cNvPr id="8" name="文本框 7"/>
          <p:cNvSpPr txBox="1"/>
          <p:nvPr userDrawn="1"/>
        </p:nvSpPr>
        <p:spPr>
          <a:xfrm>
            <a:off x="7386320" y="1312545"/>
            <a:ext cx="1481455" cy="629920"/>
          </a:xfrm>
          <a:prstGeom prst="rect">
            <a:avLst/>
          </a:prstGeom>
        </p:spPr>
        <p:txBody>
          <a:bodyPr wrap="none" rtlCol="0">
            <a:noAutofit/>
          </a:bodyPr>
          <a:p>
            <a:pPr algn="ctr">
              <a:lnSpc>
                <a:spcPct val="130000"/>
              </a:lnSpc>
            </a:pPr>
            <a:r>
              <a:rPr lang="zh-CN" altLang="en-US" sz="2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共撰文档</a:t>
            </a:r>
            <a:endParaRPr lang="zh-CN" altLang="en-US" sz="2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Subtitle 2"/>
          <p:cNvSpPr txBox="1"/>
          <p:nvPr/>
        </p:nvSpPr>
        <p:spPr bwMode="auto">
          <a:xfrm>
            <a:off x="8868829" y="2640736"/>
            <a:ext cx="3092997" cy="255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更加细粒度的编辑权限划分</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对文档的编辑能力进一步细化，</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文档创建者可以在大纲选中部分并指定协作者编辑。</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创建者拥有整篇文档的编辑权，指定的协作者只拥有被赋予权限部分的文档的编辑权。</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indent="0" eaLnBrk="1" hangingPunct="1">
              <a:lnSpc>
                <a:spcPct val="120000"/>
              </a:lnSpc>
              <a:buNone/>
            </a:pP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更加有效地保护文档内容安全</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有效预防了拥有编辑权的协作者恶意篡改；</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防止了误删、误触操作引起的文档内容改变；</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eaLnBrk="1" hangingPunct="1">
              <a:lnSpc>
                <a:spcPct val="120000"/>
              </a:lnSpc>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除了创建者和指定协作者，其他人无法查看和编辑文档。</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pSp>
        <p:nvGrpSpPr>
          <p:cNvPr id="4" name="组合 3"/>
          <p:cNvGrpSpPr/>
          <p:nvPr/>
        </p:nvGrpSpPr>
        <p:grpSpPr>
          <a:xfrm>
            <a:off x="2128372" y="433819"/>
            <a:ext cx="574592" cy="560054"/>
            <a:chOff x="3497934" y="3230413"/>
            <a:chExt cx="1013257" cy="1013257"/>
          </a:xfrm>
        </p:grpSpPr>
        <p:sp>
          <p:nvSpPr>
            <p:cNvPr id="22" name="矩形 21"/>
            <p:cNvSpPr/>
            <p:nvPr/>
          </p:nvSpPr>
          <p:spPr>
            <a:xfrm rot="13403634">
              <a:off x="3497934" y="3230413"/>
              <a:ext cx="1013257" cy="1013257"/>
            </a:xfrm>
            <a:prstGeom prst="rect">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grpSp>
          <p:nvGrpSpPr>
            <p:cNvPr id="23" name="Group 68"/>
            <p:cNvGrpSpPr/>
            <p:nvPr/>
          </p:nvGrpSpPr>
          <p:grpSpPr>
            <a:xfrm>
              <a:off x="3782703" y="3487811"/>
              <a:ext cx="424707" cy="582429"/>
              <a:chOff x="3582988" y="3510757"/>
              <a:chExt cx="319088" cy="481346"/>
            </a:xfrm>
            <a:solidFill>
              <a:schemeClr val="bg1"/>
            </a:solidFill>
          </p:grpSpPr>
          <p:sp>
            <p:nvSpPr>
              <p:cNvPr id="24" name="AutoShape 113"/>
              <p:cNvSpPr/>
              <p:nvPr/>
            </p:nvSpPr>
            <p:spPr bwMode="auto">
              <a:xfrm>
                <a:off x="3582988" y="3510757"/>
                <a:ext cx="319088" cy="481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5"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sp>
        <p:nvSpPr>
          <p:cNvPr id="16" name="文本框 15"/>
          <p:cNvSpPr txBox="1"/>
          <p:nvPr userDrawn="1"/>
        </p:nvSpPr>
        <p:spPr>
          <a:xfrm>
            <a:off x="4025172" y="3220828"/>
            <a:ext cx="2185687" cy="3190361"/>
          </a:xfrm>
          <a:prstGeom prst="rect">
            <a:avLst/>
          </a:prstGeom>
        </p:spPr>
        <p:txBody>
          <a:bodyPr wrap="square" rtlCol="0">
            <a:noAutofit/>
          </a:bodyPr>
          <a:p>
            <a:pPr indent="0" algn="l" defTabSz="1087755" rtl="0" eaLnBrk="1" latinLnBrk="0" hangingPunct="1">
              <a:lnSpc>
                <a:spcPct val="120000"/>
              </a:lnSpc>
              <a:spcBef>
                <a:spcPct val="20000"/>
              </a:spcBef>
              <a:spcAft>
                <a:spcPct val="0"/>
              </a:spcAft>
              <a:buNone/>
            </a:pPr>
            <a:r>
              <a:rPr lang="en-US" altLang="zh-CN" sz="2000" b="1">
                <a:solidFill>
                  <a:srgbClr val="445469"/>
                </a:solidFill>
                <a:effectLst>
                  <a:innerShdw blurRad="190500" dist="63500" dir="2700000">
                    <a:srgbClr val="FFFFFF">
                      <a:alpha val="50000"/>
                    </a:srgbClr>
                  </a:innerShdw>
                </a:effectLst>
                <a:latin typeface="Impact" panose="020B0806030902050204" pitchFamily="34" charset="0"/>
                <a:ea typeface="Impact" panose="020B0806030902050204" pitchFamily="34" charset="0"/>
                <a:cs typeface="Impact" panose="020B0806030902050204" pitchFamily="34" charset="0"/>
              </a:rPr>
              <a:t>chord</a:t>
            </a:r>
            <a:r>
              <a:rPr lang="zh-CN" altLang="en-US" sz="2000" b="1">
                <a:solidFill>
                  <a:srgbClr val="445469"/>
                </a:solidFill>
                <a:effectLst>
                  <a:innerShdw blurRad="190500" dist="63500" dir="2700000">
                    <a:srgbClr val="FFFFFF">
                      <a:alpha val="50000"/>
                    </a:srgbClr>
                  </a:innerShdw>
                </a:effectLst>
                <a:latin typeface="Adobe 黑体 Std" charset="0"/>
                <a:ea typeface="Adobe 黑体 Std" charset="0"/>
                <a:cs typeface="Adobe 黑体 Std" charset="0"/>
              </a:rPr>
              <a:t>首创功能</a:t>
            </a:r>
            <a:endParaRPr lang="zh-CN" altLang="en-US" sz="1200" dirty="0">
              <a:solidFill>
                <a:schemeClr val="bg1">
                  <a:lumMod val="50000"/>
                </a:schemeClr>
              </a:solidFill>
              <a:highlight>
                <a:srgbClr val="FFFF00"/>
              </a:highlight>
              <a:latin typeface="微软雅黑" panose="020B0503020204020204" pitchFamily="34" charset="-122"/>
              <a:ea typeface="微软雅黑" panose="020B0503020204020204" pitchFamily="34" charset="-122"/>
              <a:cs typeface="Open Sans Light" charset="0"/>
            </a:endParaRPr>
          </a:p>
          <a:p>
            <a:pPr indent="0" algn="l" defTabSz="1087755" rtl="0" eaLnBrk="1" latinLnBrk="0" hangingPunct="1">
              <a:lnSpc>
                <a:spcPct val="120000"/>
              </a:lnSpc>
              <a:spcBef>
                <a:spcPct val="20000"/>
              </a:spcBef>
              <a:spcAft>
                <a:spcPct val="0"/>
              </a:spcAft>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思维笔记部分同时融合“幕布”、思维导图、手绘板三种功能，</a:t>
            </a: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Open Sans Light" charset="0"/>
              </a:rPr>
              <a:t>便于快速记录所思所想，符合手机端办公对便捷高效的需求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marL="0" indent="-228600" algn="l" defTabSz="1087755" rtl="0" eaLnBrk="1" latinLnBrk="0" hangingPunct="1">
              <a:lnSpc>
                <a:spcPct val="120000"/>
              </a:lnSpc>
              <a:spcBef>
                <a:spcPct val="20000"/>
              </a:spcBef>
              <a:spcAft>
                <a:spcPct val="0"/>
              </a:spcAft>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默认进入“幕布”样式，在输入法的上方呈现文字可设置的功能、包括左右缩进，文字颜色和样式、@他人、评论、插入图片以及手绘板功能</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marL="0" indent="-228600" algn="l" defTabSz="1087755" rtl="0" eaLnBrk="1" latinLnBrk="0" hangingPunct="1">
              <a:lnSpc>
                <a:spcPct val="120000"/>
              </a:lnSpc>
              <a:spcBef>
                <a:spcPct val="20000"/>
              </a:spcBef>
              <a:spcAft>
                <a:spcPct val="0"/>
              </a:spcAft>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右上角第一个图标，点击实现一键转换成思维导图模式</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 name="文本框 2"/>
          <p:cNvSpPr txBox="1"/>
          <p:nvPr userDrawn="1"/>
        </p:nvSpPr>
        <p:spPr>
          <a:xfrm>
            <a:off x="9708050" y="2183001"/>
            <a:ext cx="1746489" cy="634916"/>
          </a:xfrm>
          <a:prstGeom prst="rect">
            <a:avLst/>
          </a:prstGeom>
        </p:spPr>
        <p:txBody>
          <a:bodyPr wrap="none" rtlCol="0">
            <a:noAutofit/>
          </a:bodyPr>
          <a:p>
            <a:r>
              <a:rPr lang="en-US" altLang="zh-CN" sz="2000" b="1">
                <a:solidFill>
                  <a:srgbClr val="445469"/>
                </a:solidFill>
                <a:effectLst>
                  <a:innerShdw blurRad="190500" dist="63500" dir="2700000">
                    <a:srgbClr val="FFFFFF">
                      <a:alpha val="50000"/>
                    </a:srgbClr>
                  </a:innerShdw>
                </a:effectLst>
                <a:latin typeface="Impact" panose="020B0806030902050204" pitchFamily="34" charset="0"/>
                <a:ea typeface="Impact" panose="020B0806030902050204" pitchFamily="34" charset="0"/>
                <a:cs typeface="Impact" panose="020B0806030902050204" pitchFamily="34" charset="0"/>
              </a:rPr>
              <a:t>Chord</a:t>
            </a:r>
            <a:r>
              <a:rPr lang="zh-CN" altLang="en-US" sz="2000" b="1">
                <a:solidFill>
                  <a:srgbClr val="445469"/>
                </a:solidFill>
                <a:effectLst>
                  <a:innerShdw blurRad="190500" dist="63500" dir="2700000">
                    <a:srgbClr val="FFFFFF">
                      <a:alpha val="50000"/>
                    </a:srgbClr>
                  </a:innerShdw>
                </a:effectLst>
                <a:latin typeface="Adobe 黑体 Std" charset="0"/>
                <a:ea typeface="Adobe 黑体 Std" charset="0"/>
                <a:cs typeface="Adobe 黑体 Std" charset="0"/>
              </a:rPr>
              <a:t>首创功能</a:t>
            </a:r>
            <a:endParaRPr lang="zh-CN" altLang="en-US" sz="2000" b="1">
              <a:solidFill>
                <a:srgbClr val="445469"/>
              </a:solidFill>
              <a:effectLst>
                <a:innerShdw blurRad="190500" dist="63500" dir="2700000">
                  <a:srgbClr val="FFFFFF">
                    <a:alpha val="50000"/>
                  </a:srgbClr>
                </a:innerShdw>
              </a:effectLst>
              <a:latin typeface="Adobe 黑体 Std" charset="0"/>
              <a:ea typeface="Adobe 黑体 Std" charset="0"/>
              <a:cs typeface="Adobe 黑体 Std" charset="0"/>
            </a:endParaRPr>
          </a:p>
        </p:txBody>
      </p:sp>
      <p:grpSp>
        <p:nvGrpSpPr>
          <p:cNvPr id="31" name="组合 30"/>
          <p:cNvGrpSpPr/>
          <p:nvPr userDrawn="1"/>
        </p:nvGrpSpPr>
        <p:grpSpPr>
          <a:xfrm>
            <a:off x="475096" y="2049277"/>
            <a:ext cx="5516657" cy="3970734"/>
            <a:chOff x="789" y="3249"/>
            <a:chExt cx="8688" cy="6253"/>
          </a:xfrm>
        </p:grpSpPr>
        <p:sp>
          <p:nvSpPr>
            <p:cNvPr id="20" name="Subtitle 2"/>
            <p:cNvSpPr txBox="1"/>
            <p:nvPr/>
          </p:nvSpPr>
          <p:spPr bwMode="auto">
            <a:xfrm>
              <a:off x="1268" y="3917"/>
              <a:ext cx="4331"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pic>
          <p:nvPicPr>
            <p:cNvPr id="13" name="图片 12" descr="upload_post_object_v2_2017002496"/>
            <p:cNvPicPr>
              <a:picLocks noChangeAspect="1"/>
            </p:cNvPicPr>
            <p:nvPr/>
          </p:nvPicPr>
          <p:blipFill>
            <a:blip r:embed="rId2"/>
            <a:stretch>
              <a:fillRect/>
            </a:stretch>
          </p:blipFill>
          <p:spPr>
            <a:xfrm>
              <a:off x="4437" y="3249"/>
              <a:ext cx="5040" cy="1845"/>
            </a:xfrm>
            <a:prstGeom prst="rect">
              <a:avLst/>
            </a:prstGeom>
          </p:spPr>
        </p:pic>
        <p:grpSp>
          <p:nvGrpSpPr>
            <p:cNvPr id="10" name="组合 9"/>
            <p:cNvGrpSpPr/>
            <p:nvPr userDrawn="1"/>
          </p:nvGrpSpPr>
          <p:grpSpPr>
            <a:xfrm>
              <a:off x="789" y="3453"/>
              <a:ext cx="3230" cy="5794"/>
              <a:chOff x="5070" y="2040"/>
              <a:chExt cx="4994" cy="8959"/>
            </a:xfrm>
          </p:grpSpPr>
          <p:pic>
            <p:nvPicPr>
              <p:cNvPr id="12" name="图片 11" descr="upload_post_object_v2_998638919"/>
              <p:cNvPicPr>
                <a:picLocks noChangeAspect="1"/>
              </p:cNvPicPr>
              <p:nvPr/>
            </p:nvPicPr>
            <p:blipFill>
              <a:blip r:embed="rId3"/>
              <a:srcRect t="58215" b="8279"/>
              <a:stretch>
                <a:fillRect/>
              </a:stretch>
            </p:blipFill>
            <p:spPr>
              <a:xfrm>
                <a:off x="5070" y="7381"/>
                <a:ext cx="4995" cy="3619"/>
              </a:xfrm>
              <a:prstGeom prst="rect">
                <a:avLst/>
              </a:prstGeom>
            </p:spPr>
          </p:pic>
          <p:grpSp>
            <p:nvGrpSpPr>
              <p:cNvPr id="27" name="组合 26"/>
              <p:cNvGrpSpPr/>
              <p:nvPr userDrawn="1"/>
            </p:nvGrpSpPr>
            <p:grpSpPr>
              <a:xfrm>
                <a:off x="5070" y="2040"/>
                <a:ext cx="4995" cy="6244"/>
                <a:chOff x="5699" y="907"/>
                <a:chExt cx="4995" cy="6244"/>
              </a:xfrm>
            </p:grpSpPr>
            <p:pic>
              <p:nvPicPr>
                <p:cNvPr id="5" name="图片 4" descr="upload_post_object_v2_3715238834"/>
                <p:cNvPicPr>
                  <a:picLocks noChangeAspect="1"/>
                </p:cNvPicPr>
                <p:nvPr/>
              </p:nvPicPr>
              <p:blipFill>
                <a:blip r:embed="rId4"/>
                <a:srcRect b="42183"/>
                <a:stretch>
                  <a:fillRect/>
                </a:stretch>
              </p:blipFill>
              <p:spPr>
                <a:xfrm>
                  <a:off x="5699" y="907"/>
                  <a:ext cx="4995" cy="6244"/>
                </a:xfrm>
                <a:prstGeom prst="rect">
                  <a:avLst/>
                </a:prstGeom>
              </p:spPr>
            </p:pic>
            <p:pic>
              <p:nvPicPr>
                <p:cNvPr id="17" name="图片 16" descr="upload_post_object_v2_1604634022"/>
                <p:cNvPicPr>
                  <a:picLocks noChangeAspect="1"/>
                </p:cNvPicPr>
                <p:nvPr/>
              </p:nvPicPr>
              <p:blipFill>
                <a:blip r:embed="rId5"/>
                <a:srcRect t="14981" r="1534" b="50988"/>
                <a:stretch>
                  <a:fillRect/>
                </a:stretch>
              </p:blipFill>
              <p:spPr>
                <a:xfrm>
                  <a:off x="8054" y="4909"/>
                  <a:ext cx="1974" cy="1475"/>
                </a:xfrm>
                <a:prstGeom prst="rect">
                  <a:avLst/>
                </a:prstGeom>
                <a:ln>
                  <a:solidFill>
                    <a:srgbClr val="808080"/>
                  </a:solidFill>
                </a:ln>
                <a:effectLst>
                  <a:outerShdw blurRad="190500" dist="63500" dir="2700000" algn="tl" rotWithShape="0">
                    <a:srgbClr val="000000">
                      <a:alpha val="30000"/>
                    </a:srgbClr>
                  </a:outerShdw>
                </a:effectLst>
              </p:spPr>
            </p:pic>
            <p:sp>
              <p:nvSpPr>
                <p:cNvPr id="21" name="矩形 20"/>
                <p:cNvSpPr/>
                <p:nvPr userDrawn="1"/>
              </p:nvSpPr>
              <p:spPr>
                <a:xfrm>
                  <a:off x="9727" y="6660"/>
                  <a:ext cx="377" cy="377"/>
                </a:xfrm>
                <a:prstGeom prst="rect">
                  <a:avLst/>
                </a:prstGeom>
                <a:solidFill>
                  <a:srgbClr val="FFFFFF">
                    <a:alpha val="100000"/>
                  </a:srgbClr>
                </a:solid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pic>
              <p:nvPicPr>
                <p:cNvPr id="19" name="图片 18" descr="upload_post_object_v2_3409181376"/>
                <p:cNvPicPr>
                  <a:picLocks noChangeAspect="1"/>
                </p:cNvPicPr>
                <p:nvPr/>
              </p:nvPicPr>
              <p:blipFill>
                <a:blip r:embed="rId6"/>
                <a:stretch>
                  <a:fillRect/>
                </a:stretch>
              </p:blipFill>
              <p:spPr>
                <a:xfrm>
                  <a:off x="9646" y="6668"/>
                  <a:ext cx="382" cy="382"/>
                </a:xfrm>
                <a:prstGeom prst="rect">
                  <a:avLst/>
                </a:prstGeom>
              </p:spPr>
            </p:pic>
          </p:grpSp>
        </p:grpSp>
        <p:cxnSp>
          <p:nvCxnSpPr>
            <p:cNvPr id="18" name="曲线连接符 17"/>
            <p:cNvCxnSpPr/>
            <p:nvPr userDrawn="1"/>
          </p:nvCxnSpPr>
          <p:spPr>
            <a:xfrm>
              <a:off x="3647" y="4014"/>
              <a:ext cx="1001" cy="0"/>
            </a:xfrm>
            <a:prstGeom prst="curvedConnector3">
              <a:avLst>
                <a:gd name="adj1" fmla="val 50126"/>
              </a:avLst>
            </a:prstGeom>
            <a:ln w="19050" cap="flat" cmpd="sng" algn="ctr">
              <a:solidFill>
                <a:srgbClr val="979797">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pic>
          <p:nvPicPr>
            <p:cNvPr id="26" name="图片 25" descr="upload_post_object_v2_2360466039"/>
            <p:cNvPicPr>
              <a:picLocks noChangeAspect="1"/>
            </p:cNvPicPr>
            <p:nvPr/>
          </p:nvPicPr>
          <p:blipFill>
            <a:blip r:embed="rId5"/>
            <a:stretch>
              <a:fillRect/>
            </a:stretch>
          </p:blipFill>
          <p:spPr>
            <a:xfrm>
              <a:off x="4437" y="5289"/>
              <a:ext cx="1943" cy="4213"/>
            </a:xfrm>
            <a:prstGeom prst="rect">
              <a:avLst/>
            </a:prstGeom>
            <a:effectLst/>
          </p:spPr>
        </p:pic>
        <p:cxnSp>
          <p:nvCxnSpPr>
            <p:cNvPr id="28" name="曲线连接符 27"/>
            <p:cNvCxnSpPr>
              <a:stCxn id="19" idx="0"/>
            </p:cNvCxnSpPr>
            <p:nvPr userDrawn="1"/>
          </p:nvCxnSpPr>
          <p:spPr>
            <a:xfrm rot="16200000">
              <a:off x="3747" y="6492"/>
              <a:ext cx="405" cy="969"/>
            </a:xfrm>
            <a:prstGeom prst="curvedConnector2">
              <a:avLst/>
            </a:prstGeom>
            <a:ln w="19050" cap="flat" cmpd="sng" algn="ctr">
              <a:solidFill>
                <a:srgbClr val="979797">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userDrawn="1"/>
          </p:nvSpPr>
          <p:spPr>
            <a:xfrm>
              <a:off x="3285" y="7134"/>
              <a:ext cx="347" cy="332"/>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30" name="矩形 29"/>
            <p:cNvSpPr/>
            <p:nvPr userDrawn="1"/>
          </p:nvSpPr>
          <p:spPr>
            <a:xfrm>
              <a:off x="3242" y="3917"/>
              <a:ext cx="347" cy="332"/>
            </a:xfrm>
            <a:prstGeom prst="rect">
              <a:avLst/>
            </a:prstGeom>
            <a:no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grpSp>
      <p:sp>
        <p:nvSpPr>
          <p:cNvPr id="52227" name="Shape 539"/>
          <p:cNvSpPr/>
          <p:nvPr/>
        </p:nvSpPr>
        <p:spPr bwMode="auto">
          <a:xfrm>
            <a:off x="799652" y="1312520"/>
            <a:ext cx="2527300" cy="622530"/>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chemeClr val="bg1">
              <a:lumMod val="50000"/>
            </a:schemeClr>
          </a:solidFill>
          <a:ln>
            <a:noFill/>
          </a:ln>
        </p:spPr>
        <p:txBody>
          <a:bodyPr lIns="0" tIns="0" rIns="0" bIns="0" anchor="ctr"/>
          <a:lstStyle/>
          <a:p>
            <a:endParaRPr lang="zh-CN" altLang="en-US"/>
          </a:p>
        </p:txBody>
      </p:sp>
      <p:sp>
        <p:nvSpPr>
          <p:cNvPr id="7" name="文本框 6"/>
          <p:cNvSpPr txBox="1"/>
          <p:nvPr userDrawn="1"/>
        </p:nvSpPr>
        <p:spPr>
          <a:xfrm>
            <a:off x="1270000" y="1306195"/>
            <a:ext cx="1481455" cy="614680"/>
          </a:xfrm>
          <a:prstGeom prst="rect">
            <a:avLst/>
          </a:prstGeom>
        </p:spPr>
        <p:txBody>
          <a:bodyPr wrap="none" rtlCol="0">
            <a:noAutofit/>
          </a:bodyPr>
          <a:p>
            <a:pPr algn="ctr">
              <a:lnSpc>
                <a:spcPct val="120000"/>
              </a:lnSpc>
            </a:pPr>
            <a:r>
              <a:rPr lang="zh-CN" altLang="en-US" sz="2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随手记</a:t>
            </a:r>
            <a:endParaRPr lang="zh-CN" altLang="en-US" sz="24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hape 539"/>
          <p:cNvSpPr/>
          <p:nvPr/>
        </p:nvSpPr>
        <p:spPr bwMode="auto">
          <a:xfrm>
            <a:off x="1442446" y="2824616"/>
            <a:ext cx="2527300" cy="1274763"/>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chemeClr val="bg1">
              <a:lumMod val="50000"/>
            </a:schemeClr>
          </a:solidFill>
          <a:ln>
            <a:noFill/>
          </a:ln>
        </p:spPr>
        <p:txBody>
          <a:bodyPr lIns="0" tIns="0" rIns="0" bIns="0" anchor="ctr"/>
          <a:lstStyle/>
          <a:p>
            <a:endParaRPr lang="zh-CN" altLang="en-US"/>
          </a:p>
        </p:txBody>
      </p:sp>
      <p:sp>
        <p:nvSpPr>
          <p:cNvPr id="52228" name="Shape 542"/>
          <p:cNvSpPr/>
          <p:nvPr/>
        </p:nvSpPr>
        <p:spPr bwMode="auto">
          <a:xfrm>
            <a:off x="2407646" y="3224666"/>
            <a:ext cx="563563" cy="469900"/>
          </a:xfrm>
          <a:custGeom>
            <a:avLst/>
            <a:gdLst>
              <a:gd name="T0" fmla="*/ 556675 w 21600"/>
              <a:gd name="T1" fmla="*/ 311831 h 21600"/>
              <a:gd name="T2" fmla="*/ 563563 w 21600"/>
              <a:gd name="T3" fmla="*/ 446057 h 21600"/>
              <a:gd name="T4" fmla="*/ 540316 w 21600"/>
              <a:gd name="T5" fmla="*/ 469900 h 21600"/>
              <a:gd name="T6" fmla="*/ 406078 w 21600"/>
              <a:gd name="T7" fmla="*/ 463069 h 21600"/>
              <a:gd name="T8" fmla="*/ 399608 w 21600"/>
              <a:gd name="T9" fmla="*/ 328843 h 21600"/>
              <a:gd name="T10" fmla="*/ 422620 w 21600"/>
              <a:gd name="T11" fmla="*/ 305000 h 21600"/>
              <a:gd name="T12" fmla="*/ 464131 w 21600"/>
              <a:gd name="T13" fmla="*/ 258206 h 21600"/>
              <a:gd name="T14" fmla="*/ 299341 w 21600"/>
              <a:gd name="T15" fmla="*/ 252397 h 21600"/>
              <a:gd name="T16" fmla="*/ 340590 w 21600"/>
              <a:gd name="T17" fmla="*/ 305000 h 21600"/>
              <a:gd name="T18" fmla="*/ 363837 w 21600"/>
              <a:gd name="T19" fmla="*/ 328843 h 21600"/>
              <a:gd name="T20" fmla="*/ 356949 w 21600"/>
              <a:gd name="T21" fmla="*/ 463069 h 21600"/>
              <a:gd name="T22" fmla="*/ 222894 w 21600"/>
              <a:gd name="T23" fmla="*/ 469900 h 21600"/>
              <a:gd name="T24" fmla="*/ 199647 w 21600"/>
              <a:gd name="T25" fmla="*/ 446057 h 21600"/>
              <a:gd name="T26" fmla="*/ 206483 w 21600"/>
              <a:gd name="T27" fmla="*/ 311831 h 21600"/>
              <a:gd name="T28" fmla="*/ 264144 w 21600"/>
              <a:gd name="T29" fmla="*/ 305000 h 21600"/>
              <a:gd name="T30" fmla="*/ 105825 w 21600"/>
              <a:gd name="T31" fmla="*/ 252397 h 21600"/>
              <a:gd name="T32" fmla="*/ 99693 w 21600"/>
              <a:gd name="T33" fmla="*/ 305000 h 21600"/>
              <a:gd name="T34" fmla="*/ 157954 w 21600"/>
              <a:gd name="T35" fmla="*/ 311831 h 21600"/>
              <a:gd name="T36" fmla="*/ 164790 w 21600"/>
              <a:gd name="T37" fmla="*/ 446057 h 21600"/>
              <a:gd name="T38" fmla="*/ 140943 w 21600"/>
              <a:gd name="T39" fmla="*/ 469900 h 21600"/>
              <a:gd name="T40" fmla="*/ 6836 w 21600"/>
              <a:gd name="T41" fmla="*/ 463069 h 21600"/>
              <a:gd name="T42" fmla="*/ 0 w 21600"/>
              <a:gd name="T43" fmla="*/ 328843 h 21600"/>
              <a:gd name="T44" fmla="*/ 23821 w 21600"/>
              <a:gd name="T45" fmla="*/ 305000 h 21600"/>
              <a:gd name="T46" fmla="*/ 64497 w 21600"/>
              <a:gd name="T47" fmla="*/ 258206 h 21600"/>
              <a:gd name="T48" fmla="*/ 105772 w 21600"/>
              <a:gd name="T49" fmla="*/ 217503 h 21600"/>
              <a:gd name="T50" fmla="*/ 264092 w 21600"/>
              <a:gd name="T51" fmla="*/ 164269 h 21600"/>
              <a:gd name="T52" fmla="*/ 206431 w 21600"/>
              <a:gd name="T53" fmla="*/ 157678 h 21600"/>
              <a:gd name="T54" fmla="*/ 199595 w 21600"/>
              <a:gd name="T55" fmla="*/ 23190 h 21600"/>
              <a:gd name="T56" fmla="*/ 222842 w 21600"/>
              <a:gd name="T57" fmla="*/ 0 h 21600"/>
              <a:gd name="T58" fmla="*/ 356897 w 21600"/>
              <a:gd name="T59" fmla="*/ 6831 h 21600"/>
              <a:gd name="T60" fmla="*/ 363785 w 21600"/>
              <a:gd name="T61" fmla="*/ 141057 h 21600"/>
              <a:gd name="T62" fmla="*/ 340538 w 21600"/>
              <a:gd name="T63" fmla="*/ 164269 h 21600"/>
              <a:gd name="T64" fmla="*/ 299288 w 21600"/>
              <a:gd name="T65" fmla="*/ 217503 h 21600"/>
              <a:gd name="T66" fmla="*/ 486673 w 21600"/>
              <a:gd name="T67" fmla="*/ 229272 h 21600"/>
              <a:gd name="T68" fmla="*/ 498936 w 21600"/>
              <a:gd name="T69" fmla="*/ 305000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52229" name="Shape 544"/>
          <p:cNvSpPr/>
          <p:nvPr/>
        </p:nvSpPr>
        <p:spPr bwMode="auto">
          <a:xfrm>
            <a:off x="3668121" y="2823029"/>
            <a:ext cx="2528888" cy="127635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43536A"/>
          </a:solidFill>
          <a:ln>
            <a:noFill/>
          </a:ln>
        </p:spPr>
        <p:txBody>
          <a:bodyPr lIns="0" tIns="0" rIns="0" bIns="0" anchor="ctr"/>
          <a:lstStyle/>
          <a:p>
            <a:endParaRPr lang="zh-CN" altLang="en-US"/>
          </a:p>
        </p:txBody>
      </p:sp>
      <p:sp>
        <p:nvSpPr>
          <p:cNvPr id="52230" name="Shape 547"/>
          <p:cNvSpPr/>
          <p:nvPr/>
        </p:nvSpPr>
        <p:spPr bwMode="auto">
          <a:xfrm>
            <a:off x="4661896" y="3219904"/>
            <a:ext cx="585788" cy="487362"/>
          </a:xfrm>
          <a:custGeom>
            <a:avLst/>
            <a:gdLst>
              <a:gd name="T0" fmla="*/ 360395 w 21600"/>
              <a:gd name="T1" fmla="*/ 174435 h 21600"/>
              <a:gd name="T2" fmla="*/ 327526 w 21600"/>
              <a:gd name="T3" fmla="*/ 243681 h 21600"/>
              <a:gd name="T4" fmla="*/ 334279 w 21600"/>
              <a:gd name="T5" fmla="*/ 311077 h 21600"/>
              <a:gd name="T6" fmla="*/ 282778 w 21600"/>
              <a:gd name="T7" fmla="*/ 352119 h 21600"/>
              <a:gd name="T8" fmla="*/ 221813 w 21600"/>
              <a:gd name="T9" fmla="*/ 349186 h 21600"/>
              <a:gd name="T10" fmla="*/ 151735 w 21600"/>
              <a:gd name="T11" fmla="*/ 382308 h 21600"/>
              <a:gd name="T12" fmla="*/ 99448 w 21600"/>
              <a:gd name="T13" fmla="*/ 340838 h 21600"/>
              <a:gd name="T14" fmla="*/ 40788 w 21600"/>
              <a:gd name="T15" fmla="*/ 320260 h 21600"/>
              <a:gd name="T16" fmla="*/ 62620 w 21600"/>
              <a:gd name="T17" fmla="*/ 272359 h 21600"/>
              <a:gd name="T18" fmla="*/ 0 w 21600"/>
              <a:gd name="T19" fmla="*/ 232399 h 21600"/>
              <a:gd name="T20" fmla="*/ 51311 w 21600"/>
              <a:gd name="T21" fmla="*/ 166199 h 21600"/>
              <a:gd name="T22" fmla="*/ 39514 w 21600"/>
              <a:gd name="T23" fmla="*/ 90455 h 21600"/>
              <a:gd name="T24" fmla="*/ 97035 w 21600"/>
              <a:gd name="T25" fmla="*/ 67847 h 21600"/>
              <a:gd name="T26" fmla="*/ 148156 w 21600"/>
              <a:gd name="T27" fmla="*/ 44404 h 21600"/>
              <a:gd name="T28" fmla="*/ 219074 w 21600"/>
              <a:gd name="T29" fmla="*/ 44404 h 21600"/>
              <a:gd name="T30" fmla="*/ 286602 w 21600"/>
              <a:gd name="T31" fmla="*/ 55866 h 21600"/>
              <a:gd name="T32" fmla="*/ 333655 w 21600"/>
              <a:gd name="T33" fmla="*/ 99435 h 21600"/>
              <a:gd name="T34" fmla="*/ 183899 w 21600"/>
              <a:gd name="T35" fmla="*/ 260490 h 21600"/>
              <a:gd name="T36" fmla="*/ 234641 w 21600"/>
              <a:gd name="T37" fmla="*/ 184115 h 21600"/>
              <a:gd name="T38" fmla="*/ 128304 w 21600"/>
              <a:gd name="T39" fmla="*/ 205572 h 21600"/>
              <a:gd name="T40" fmla="*/ 555848 w 21600"/>
              <a:gd name="T41" fmla="*/ 382489 h 21600"/>
              <a:gd name="T42" fmla="*/ 564987 w 21600"/>
              <a:gd name="T43" fmla="*/ 431879 h 21600"/>
              <a:gd name="T44" fmla="*/ 520673 w 21600"/>
              <a:gd name="T45" fmla="*/ 473102 h 21600"/>
              <a:gd name="T46" fmla="*/ 471153 w 21600"/>
              <a:gd name="T47" fmla="*/ 459339 h 21600"/>
              <a:gd name="T48" fmla="*/ 443707 w 21600"/>
              <a:gd name="T49" fmla="*/ 485061 h 21600"/>
              <a:gd name="T50" fmla="*/ 402404 w 21600"/>
              <a:gd name="T51" fmla="*/ 436708 h 21600"/>
              <a:gd name="T52" fmla="*/ 354917 w 21600"/>
              <a:gd name="T53" fmla="*/ 420598 h 21600"/>
              <a:gd name="T54" fmla="*/ 340408 w 21600"/>
              <a:gd name="T55" fmla="*/ 362949 h 21600"/>
              <a:gd name="T56" fmla="*/ 373874 w 21600"/>
              <a:gd name="T57" fmla="*/ 336686 h 21600"/>
              <a:gd name="T58" fmla="*/ 361805 w 21600"/>
              <a:gd name="T59" fmla="*/ 298035 h 21600"/>
              <a:gd name="T60" fmla="*/ 406092 w 21600"/>
              <a:gd name="T61" fmla="*/ 257444 h 21600"/>
              <a:gd name="T62" fmla="*/ 454989 w 21600"/>
              <a:gd name="T63" fmla="*/ 271140 h 21600"/>
              <a:gd name="T64" fmla="*/ 482814 w 21600"/>
              <a:gd name="T65" fmla="*/ 245283 h 21600"/>
              <a:gd name="T66" fmla="*/ 524307 w 21600"/>
              <a:gd name="T67" fmla="*/ 293703 h 21600"/>
              <a:gd name="T68" fmla="*/ 575076 w 21600"/>
              <a:gd name="T69" fmla="*/ 317959 h 21600"/>
              <a:gd name="T70" fmla="*/ 572635 w 21600"/>
              <a:gd name="T71" fmla="*/ 376013 h 21600"/>
              <a:gd name="T72" fmla="*/ 549339 w 21600"/>
              <a:gd name="T73" fmla="*/ 161168 h 21600"/>
              <a:gd name="T74" fmla="*/ 536647 w 21600"/>
              <a:gd name="T75" fmla="*/ 199976 h 21600"/>
              <a:gd name="T76" fmla="*/ 495859 w 21600"/>
              <a:gd name="T77" fmla="*/ 197810 h 21600"/>
              <a:gd name="T78" fmla="*/ 466244 w 21600"/>
              <a:gd name="T79" fmla="*/ 199976 h 21600"/>
              <a:gd name="T80" fmla="*/ 425429 w 21600"/>
              <a:gd name="T81" fmla="*/ 206926 h 21600"/>
              <a:gd name="T82" fmla="*/ 408452 w 21600"/>
              <a:gd name="T83" fmla="*/ 171005 h 21600"/>
              <a:gd name="T84" fmla="*/ 365385 w 21600"/>
              <a:gd name="T85" fmla="*/ 124413 h 21600"/>
              <a:gd name="T86" fmla="*/ 394105 w 21600"/>
              <a:gd name="T87" fmla="*/ 81430 h 21600"/>
              <a:gd name="T88" fmla="*/ 392315 w 21600"/>
              <a:gd name="T89" fmla="*/ 35740 h 21600"/>
              <a:gd name="T90" fmla="*/ 442107 w 21600"/>
              <a:gd name="T91" fmla="*/ 6679 h 21600"/>
              <a:gd name="T92" fmla="*/ 476305 w 21600"/>
              <a:gd name="T93" fmla="*/ 23195 h 21600"/>
              <a:gd name="T94" fmla="*/ 498598 w 21600"/>
              <a:gd name="T95" fmla="*/ 0 h 21600"/>
              <a:gd name="T96" fmla="*/ 546844 w 21600"/>
              <a:gd name="T97" fmla="*/ 30957 h 21600"/>
              <a:gd name="T98" fmla="*/ 574425 w 21600"/>
              <a:gd name="T99" fmla="*/ 72946 h 21600"/>
              <a:gd name="T100" fmla="*/ 573204 w 21600"/>
              <a:gd name="T101" fmla="*/ 133912 h 21600"/>
              <a:gd name="T102" fmla="*/ 463234 w 21600"/>
              <a:gd name="T103" fmla="*/ 401668 h 21600"/>
              <a:gd name="T104" fmla="*/ 437578 w 21600"/>
              <a:gd name="T105" fmla="*/ 339303 h 21600"/>
              <a:gd name="T106" fmla="*/ 498977 w 21600"/>
              <a:gd name="T107" fmla="*/ 132829 h 21600"/>
              <a:gd name="T108" fmla="*/ 441836 w 21600"/>
              <a:gd name="T109" fmla="*/ 108867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52231" name="Shape 549"/>
          <p:cNvSpPr/>
          <p:nvPr/>
        </p:nvSpPr>
        <p:spPr bwMode="auto">
          <a:xfrm>
            <a:off x="5898559" y="2823029"/>
            <a:ext cx="2527300" cy="1276350"/>
          </a:xfrm>
          <a:custGeom>
            <a:avLst/>
            <a:gdLst>
              <a:gd name="T0" fmla="*/ 5499 w 21600"/>
              <a:gd name="T1" fmla="*/ 0 h 21600"/>
              <a:gd name="T2" fmla="*/ 364703 w 21600"/>
              <a:gd name="T3" fmla="*/ 642134 h 21600"/>
              <a:gd name="T4" fmla="*/ 0 w 21600"/>
              <a:gd name="T5" fmla="*/ 1276350 h 21600"/>
              <a:gd name="T6" fmla="*/ 2169851 w 21600"/>
              <a:gd name="T7" fmla="*/ 1276350 h 21600"/>
              <a:gd name="T8" fmla="*/ 2527300 w 21600"/>
              <a:gd name="T9" fmla="*/ 647807 h 21600"/>
              <a:gd name="T10" fmla="*/ 2184593 w 21600"/>
              <a:gd name="T11" fmla="*/ 1064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chemeClr val="bg1">
              <a:lumMod val="50000"/>
            </a:schemeClr>
          </a:solidFill>
          <a:ln>
            <a:noFill/>
          </a:ln>
        </p:spPr>
        <p:txBody>
          <a:bodyPr lIns="0" tIns="0" rIns="0" bIns="0" anchor="ctr"/>
          <a:lstStyle/>
          <a:p>
            <a:endParaRPr lang="zh-CN" altLang="en-US"/>
          </a:p>
        </p:txBody>
      </p:sp>
      <p:sp>
        <p:nvSpPr>
          <p:cNvPr id="52232" name="Shape 553"/>
          <p:cNvSpPr/>
          <p:nvPr/>
        </p:nvSpPr>
        <p:spPr bwMode="auto">
          <a:xfrm>
            <a:off x="6939959" y="3207204"/>
            <a:ext cx="584200" cy="488950"/>
          </a:xfrm>
          <a:custGeom>
            <a:avLst/>
            <a:gdLst>
              <a:gd name="T0" fmla="*/ 285501 w 21600"/>
              <a:gd name="T1" fmla="*/ 3509 h 21600"/>
              <a:gd name="T2" fmla="*/ 384571 w 21600"/>
              <a:gd name="T3" fmla="*/ 37645 h 21600"/>
              <a:gd name="T4" fmla="*/ 462167 w 21600"/>
              <a:gd name="T5" fmla="*/ 118367 h 21600"/>
              <a:gd name="T6" fmla="*/ 462167 w 21600"/>
              <a:gd name="T7" fmla="*/ 230033 h 21600"/>
              <a:gd name="T8" fmla="*/ 384571 w 21600"/>
              <a:gd name="T9" fmla="*/ 310551 h 21600"/>
              <a:gd name="T10" fmla="*/ 237061 w 21600"/>
              <a:gd name="T11" fmla="*/ 348535 h 21600"/>
              <a:gd name="T12" fmla="*/ 192894 w 21600"/>
              <a:gd name="T13" fmla="*/ 345389 h 21600"/>
              <a:gd name="T14" fmla="*/ 77407 w 21600"/>
              <a:gd name="T15" fmla="*/ 395755 h 21600"/>
              <a:gd name="T16" fmla="*/ 57095 w 21600"/>
              <a:gd name="T17" fmla="*/ 394601 h 21600"/>
              <a:gd name="T18" fmla="*/ 56527 w 21600"/>
              <a:gd name="T19" fmla="*/ 381947 h 21600"/>
              <a:gd name="T20" fmla="*/ 82762 w 21600"/>
              <a:gd name="T21" fmla="*/ 348535 h 21600"/>
              <a:gd name="T22" fmla="*/ 57419 w 21600"/>
              <a:gd name="T23" fmla="*/ 287620 h 21600"/>
              <a:gd name="T24" fmla="*/ 7438 w 21600"/>
              <a:gd name="T25" fmla="*/ 217832 h 21600"/>
              <a:gd name="T26" fmla="*/ 12171 w 21600"/>
              <a:gd name="T27" fmla="*/ 118570 h 21600"/>
              <a:gd name="T28" fmla="*/ 90524 w 21600"/>
              <a:gd name="T29" fmla="*/ 37645 h 21600"/>
              <a:gd name="T30" fmla="*/ 189378 w 21600"/>
              <a:gd name="T31" fmla="*/ 3395 h 21600"/>
              <a:gd name="T32" fmla="*/ 237061 w 21600"/>
              <a:gd name="T33" fmla="*/ 48895 h 21600"/>
              <a:gd name="T34" fmla="*/ 156598 w 21600"/>
              <a:gd name="T35" fmla="*/ 61549 h 21600"/>
              <a:gd name="T36" fmla="*/ 84222 w 21600"/>
              <a:gd name="T37" fmla="*/ 101887 h 21600"/>
              <a:gd name="T38" fmla="*/ 48764 w 21600"/>
              <a:gd name="T39" fmla="*/ 174370 h 21600"/>
              <a:gd name="T40" fmla="*/ 81599 w 21600"/>
              <a:gd name="T41" fmla="*/ 243524 h 21600"/>
              <a:gd name="T42" fmla="*/ 147808 w 21600"/>
              <a:gd name="T43" fmla="*/ 286986 h 21600"/>
              <a:gd name="T44" fmla="*/ 161061 w 21600"/>
              <a:gd name="T45" fmla="*/ 308084 h 21600"/>
              <a:gd name="T46" fmla="*/ 208094 w 21600"/>
              <a:gd name="T47" fmla="*/ 297716 h 21600"/>
              <a:gd name="T48" fmla="*/ 317524 w 21600"/>
              <a:gd name="T49" fmla="*/ 286986 h 21600"/>
              <a:gd name="T50" fmla="*/ 390035 w 21600"/>
              <a:gd name="T51" fmla="*/ 246286 h 21600"/>
              <a:gd name="T52" fmla="*/ 425682 w 21600"/>
              <a:gd name="T53" fmla="*/ 174370 h 21600"/>
              <a:gd name="T54" fmla="*/ 390035 w 21600"/>
              <a:gd name="T55" fmla="*/ 101887 h 21600"/>
              <a:gd name="T56" fmla="*/ 317524 w 21600"/>
              <a:gd name="T57" fmla="*/ 61571 h 21600"/>
              <a:gd name="T58" fmla="*/ 237061 w 21600"/>
              <a:gd name="T59" fmla="*/ 48895 h 21600"/>
              <a:gd name="T60" fmla="*/ 576681 w 21600"/>
              <a:gd name="T61" fmla="*/ 309487 h 21600"/>
              <a:gd name="T62" fmla="*/ 526727 w 21600"/>
              <a:gd name="T63" fmla="*/ 379095 h 21600"/>
              <a:gd name="T64" fmla="*/ 501438 w 21600"/>
              <a:gd name="T65" fmla="*/ 440055 h 21600"/>
              <a:gd name="T66" fmla="*/ 527673 w 21600"/>
              <a:gd name="T67" fmla="*/ 473806 h 21600"/>
              <a:gd name="T68" fmla="*/ 526727 w 21600"/>
              <a:gd name="T69" fmla="*/ 486641 h 21600"/>
              <a:gd name="T70" fmla="*/ 506144 w 21600"/>
              <a:gd name="T71" fmla="*/ 487298 h 21600"/>
              <a:gd name="T72" fmla="*/ 391306 w 21600"/>
              <a:gd name="T73" fmla="*/ 436931 h 21600"/>
              <a:gd name="T74" fmla="*/ 347058 w 21600"/>
              <a:gd name="T75" fmla="*/ 440055 h 21600"/>
              <a:gd name="T76" fmla="*/ 197790 w 21600"/>
              <a:gd name="T77" fmla="*/ 400486 h 21600"/>
              <a:gd name="T78" fmla="*/ 237061 w 21600"/>
              <a:gd name="T79" fmla="*/ 397476 h 21600"/>
              <a:gd name="T80" fmla="*/ 417487 w 21600"/>
              <a:gd name="T81" fmla="*/ 348015 h 21600"/>
              <a:gd name="T82" fmla="*/ 508903 w 21600"/>
              <a:gd name="T83" fmla="*/ 244792 h 21600"/>
              <a:gd name="T84" fmla="*/ 521101 w 21600"/>
              <a:gd name="T85" fmla="*/ 148677 h 21600"/>
              <a:gd name="T86" fmla="*/ 584200 w 21600"/>
              <a:gd name="T87" fmla="*/ 265889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52233" name="Shape 555"/>
          <p:cNvSpPr/>
          <p:nvPr/>
        </p:nvSpPr>
        <p:spPr bwMode="auto">
          <a:xfrm>
            <a:off x="8127409" y="2823029"/>
            <a:ext cx="2528887" cy="1276350"/>
          </a:xfrm>
          <a:custGeom>
            <a:avLst/>
            <a:gdLst>
              <a:gd name="T0" fmla="*/ 5503 w 21600"/>
              <a:gd name="T1" fmla="*/ 0 h 21600"/>
              <a:gd name="T2" fmla="*/ 364932 w 21600"/>
              <a:gd name="T3" fmla="*/ 642134 h 21600"/>
              <a:gd name="T4" fmla="*/ 0 w 21600"/>
              <a:gd name="T5" fmla="*/ 1276350 h 21600"/>
              <a:gd name="T6" fmla="*/ 2171213 w 21600"/>
              <a:gd name="T7" fmla="*/ 1276350 h 21600"/>
              <a:gd name="T8" fmla="*/ 2528887 w 21600"/>
              <a:gd name="T9" fmla="*/ 647807 h 21600"/>
              <a:gd name="T10" fmla="*/ 2185965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43536A"/>
          </a:solidFill>
          <a:ln>
            <a:noFill/>
          </a:ln>
        </p:spPr>
        <p:txBody>
          <a:bodyPr lIns="0" tIns="0" rIns="0" bIns="0" anchor="ctr"/>
          <a:lstStyle/>
          <a:p>
            <a:endParaRPr lang="zh-CN" altLang="en-US"/>
          </a:p>
        </p:txBody>
      </p:sp>
      <p:sp>
        <p:nvSpPr>
          <p:cNvPr id="52234" name="Shape 559"/>
          <p:cNvSpPr/>
          <p:nvPr/>
        </p:nvSpPr>
        <p:spPr bwMode="auto">
          <a:xfrm>
            <a:off x="9156109" y="3207204"/>
            <a:ext cx="573087" cy="479425"/>
          </a:xfrm>
          <a:custGeom>
            <a:avLst/>
            <a:gdLst>
              <a:gd name="T0" fmla="*/ 398110 w 21600"/>
              <a:gd name="T1" fmla="*/ 22617 h 21600"/>
              <a:gd name="T2" fmla="*/ 550668 w 21600"/>
              <a:gd name="T3" fmla="*/ 175878 h 21600"/>
              <a:gd name="T4" fmla="*/ 568683 w 21600"/>
              <a:gd name="T5" fmla="*/ 336219 h 21600"/>
              <a:gd name="T6" fmla="*/ 534934 w 21600"/>
              <a:gd name="T7" fmla="*/ 430661 h 21600"/>
              <a:gd name="T8" fmla="*/ 488981 w 21600"/>
              <a:gd name="T9" fmla="*/ 479425 h 21600"/>
              <a:gd name="T10" fmla="*/ 66170 w 21600"/>
              <a:gd name="T11" fmla="*/ 470547 h 21600"/>
              <a:gd name="T12" fmla="*/ 17246 w 21600"/>
              <a:gd name="T13" fmla="*/ 384850 h 21600"/>
              <a:gd name="T14" fmla="*/ 0 w 21600"/>
              <a:gd name="T15" fmla="*/ 287588 h 21600"/>
              <a:gd name="T16" fmla="*/ 83787 w 21600"/>
              <a:gd name="T17" fmla="*/ 84476 h 21600"/>
              <a:gd name="T18" fmla="*/ 286544 w 21600"/>
              <a:gd name="T19" fmla="*/ 0 h 21600"/>
              <a:gd name="T20" fmla="*/ 108833 w 21600"/>
              <a:gd name="T21" fmla="*/ 312958 h 21600"/>
              <a:gd name="T22" fmla="*/ 108701 w 21600"/>
              <a:gd name="T23" fmla="*/ 262396 h 21600"/>
              <a:gd name="T24" fmla="*/ 58397 w 21600"/>
              <a:gd name="T25" fmla="*/ 262396 h 21600"/>
              <a:gd name="T26" fmla="*/ 58397 w 21600"/>
              <a:gd name="T27" fmla="*/ 312958 h 21600"/>
              <a:gd name="T28" fmla="*/ 142953 w 21600"/>
              <a:gd name="T29" fmla="*/ 179895 h 21600"/>
              <a:gd name="T30" fmla="*/ 179249 w 21600"/>
              <a:gd name="T31" fmla="*/ 143539 h 21600"/>
              <a:gd name="T32" fmla="*/ 142953 w 21600"/>
              <a:gd name="T33" fmla="*/ 108004 h 21600"/>
              <a:gd name="T34" fmla="*/ 107295 w 21600"/>
              <a:gd name="T35" fmla="*/ 143539 h 21600"/>
              <a:gd name="T36" fmla="*/ 142953 w 21600"/>
              <a:gd name="T37" fmla="*/ 179895 h 21600"/>
              <a:gd name="T38" fmla="*/ 322972 w 21600"/>
              <a:gd name="T39" fmla="*/ 317242 h 21600"/>
              <a:gd name="T40" fmla="*/ 341252 w 21600"/>
              <a:gd name="T41" fmla="*/ 253141 h 21600"/>
              <a:gd name="T42" fmla="*/ 357410 w 21600"/>
              <a:gd name="T43" fmla="*/ 192436 h 21600"/>
              <a:gd name="T44" fmla="*/ 354996 w 21600"/>
              <a:gd name="T45" fmla="*/ 167066 h 21600"/>
              <a:gd name="T46" fmla="*/ 331807 w 21600"/>
              <a:gd name="T47" fmla="*/ 165535 h 21600"/>
              <a:gd name="T48" fmla="*/ 284050 w 21600"/>
              <a:gd name="T49" fmla="*/ 324011 h 21600"/>
              <a:gd name="T50" fmla="*/ 243111 w 21600"/>
              <a:gd name="T51" fmla="*/ 342234 h 21600"/>
              <a:gd name="T52" fmla="*/ 226502 w 21600"/>
              <a:gd name="T53" fmla="*/ 383629 h 21600"/>
              <a:gd name="T54" fmla="*/ 286544 w 21600"/>
              <a:gd name="T55" fmla="*/ 443646 h 21600"/>
              <a:gd name="T56" fmla="*/ 346585 w 21600"/>
              <a:gd name="T57" fmla="*/ 383629 h 21600"/>
              <a:gd name="T58" fmla="*/ 318249 w 21600"/>
              <a:gd name="T59" fmla="*/ 334110 h 21600"/>
              <a:gd name="T60" fmla="*/ 261259 w 21600"/>
              <a:gd name="T61" fmla="*/ 58730 h 21600"/>
              <a:gd name="T62" fmla="*/ 261259 w 21600"/>
              <a:gd name="T63" fmla="*/ 109358 h 21600"/>
              <a:gd name="T64" fmla="*/ 311828 w 21600"/>
              <a:gd name="T65" fmla="*/ 109358 h 21600"/>
              <a:gd name="T66" fmla="*/ 311828 w 21600"/>
              <a:gd name="T67" fmla="*/ 58730 h 21600"/>
              <a:gd name="T68" fmla="*/ 393838 w 21600"/>
              <a:gd name="T69" fmla="*/ 143539 h 21600"/>
              <a:gd name="T70" fmla="*/ 430134 w 21600"/>
              <a:gd name="T71" fmla="*/ 179252 h 21600"/>
              <a:gd name="T72" fmla="*/ 465792 w 21600"/>
              <a:gd name="T73" fmla="*/ 143539 h 21600"/>
              <a:gd name="T74" fmla="*/ 430134 w 21600"/>
              <a:gd name="T75" fmla="*/ 108004 h 21600"/>
              <a:gd name="T76" fmla="*/ 393838 w 21600"/>
              <a:gd name="T77" fmla="*/ 143539 h 21600"/>
              <a:gd name="T78" fmla="*/ 514690 w 21600"/>
              <a:gd name="T79" fmla="*/ 312958 h 21600"/>
              <a:gd name="T80" fmla="*/ 514690 w 21600"/>
              <a:gd name="T81" fmla="*/ 262396 h 21600"/>
              <a:gd name="T82" fmla="*/ 464254 w 21600"/>
              <a:gd name="T83" fmla="*/ 262396 h 21600"/>
              <a:gd name="T84" fmla="*/ 464254 w 21600"/>
              <a:gd name="T85" fmla="*/ 312958 h 216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18" name="文本框 17"/>
          <p:cNvSpPr txBox="1"/>
          <p:nvPr/>
        </p:nvSpPr>
        <p:spPr>
          <a:xfrm>
            <a:off x="605309" y="288461"/>
            <a:ext cx="4837760" cy="1400810"/>
          </a:xfrm>
          <a:prstGeom prst="rect">
            <a:avLst/>
          </a:prstGeom>
          <a:noFill/>
        </p:spPr>
        <p:txBody>
          <a:bodyPr wrap="square" rtlCol="0" anchor="ctr">
            <a:noAutofit/>
          </a:bodyPr>
          <a:lstStyle/>
          <a:p>
            <a:pPr>
              <a:lnSpc>
                <a:spcPct val="110000"/>
              </a:lnSpc>
            </a:pPr>
            <a:r>
              <a:rPr kumimoji="1" lang="en-US" altLang="zh-CN"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Version Iteration Roadmap</a:t>
            </a:r>
            <a:endParaRPr kumimoji="1" lang="en-US" altLang="zh-CN"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版本迭代规划</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Subtitle 2"/>
          <p:cNvSpPr txBox="1"/>
          <p:nvPr/>
        </p:nvSpPr>
        <p:spPr bwMode="auto">
          <a:xfrm>
            <a:off x="1314261" y="4499429"/>
            <a:ext cx="275033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核心功能确认，</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mvp</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版本试用</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mvp</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版本需完成协作能力和基础的文档管理能力和文档编辑能力，确定协作</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app</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基调。</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20" name="Subtitle 2"/>
          <p:cNvSpPr txBox="1"/>
          <p:nvPr/>
        </p:nvSpPr>
        <p:spPr bwMode="auto">
          <a:xfrm>
            <a:off x="3668166" y="1476375"/>
            <a:ext cx="2750331" cy="118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拓展编辑能力，加密功能正式上线</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对文档的编辑能力进一步扩大，包括不限于增加文档类型、增加编辑功能等；此外上线数据加密功能，确保用户可以安全使用。</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21" name="Subtitle 2"/>
          <p:cNvSpPr txBox="1"/>
          <p:nvPr/>
        </p:nvSpPr>
        <p:spPr bwMode="auto">
          <a:xfrm>
            <a:off x="5898560" y="4268241"/>
            <a:ext cx="2902731" cy="144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文档管理能力升级，手机端进一步适配</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深入完善文档管理能力，对文档管理能力的树形展示做进一步拓展，力求在结构上达到层次分明。同时对手机端使用场景进一步适配，增加智能输入、识别、导出、分享等功能。</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 name="Subtitle 2"/>
          <p:cNvSpPr txBox="1"/>
          <p:nvPr/>
        </p:nvSpPr>
        <p:spPr bwMode="auto">
          <a:xfrm>
            <a:off x="8016621" y="1476375"/>
            <a:ext cx="275033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正式开放付费生态，强调运营模式</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在了解用户会为了什么而付费后，正式开放商业模式，初步试运营付费生态，并且在用户消费痛点上进一步完善产品功能。</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nvSpPr>
        <p:spPr>
          <a:xfrm rot="8100000">
            <a:off x="1217075" y="3919718"/>
            <a:ext cx="5876563" cy="5876563"/>
          </a:xfrm>
          <a:prstGeom prst="rtTriangle">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2"/>
            </p:custDataLst>
          </p:nvPr>
        </p:nvSpPr>
        <p:spPr>
          <a:xfrm>
            <a:off x="7422075" y="3802540"/>
            <a:ext cx="2140568" cy="1107996"/>
          </a:xfrm>
          <a:prstGeom prst="rect">
            <a:avLst/>
          </a:prstGeom>
          <a:noFill/>
        </p:spPr>
        <p:txBody>
          <a:bodyPr wrap="square" rtlCol="0">
            <a:spAutoFit/>
          </a:bodyPr>
          <a:lstStyle/>
          <a:p>
            <a:pPr algn="ctr"/>
            <a:r>
              <a:rPr lang="en-US" altLang="zh-CN" sz="6600" dirty="0">
                <a:solidFill>
                  <a:prstClr val="white"/>
                </a:solidFill>
                <a:latin typeface="微软雅黑" panose="020B0503020204020204" pitchFamily="34" charset="-122"/>
                <a:ea typeface="微软雅黑" panose="020B0503020204020204" pitchFamily="34" charset="-122"/>
              </a:rPr>
              <a:t>01</a:t>
            </a:r>
            <a:endParaRPr lang="zh-CN" altLang="en-US" sz="6600" dirty="0">
              <a:solidFill>
                <a:prstClr val="white"/>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427493" y="451957"/>
            <a:ext cx="3204339" cy="830997"/>
          </a:xfrm>
          <a:prstGeom prst="rect">
            <a:avLst/>
          </a:prstGeom>
          <a:noFill/>
        </p:spPr>
        <p:txBody>
          <a:bodyPr wrap="none" rtlCol="0">
            <a:spAutoFit/>
          </a:bodyPr>
          <a:lstStyle/>
          <a:p>
            <a:pPr algn="ctr"/>
            <a:r>
              <a:rPr lang="en-US" altLang="zh-CN" sz="4800" dirty="0">
                <a:solidFill>
                  <a:srgbClr val="43536A"/>
                </a:solidFill>
                <a:latin typeface="微软雅黑" panose="020B0503020204020204" pitchFamily="34" charset="-122"/>
                <a:ea typeface="微软雅黑" panose="020B0503020204020204" pitchFamily="34" charset="-122"/>
              </a:rPr>
              <a:t>PART ONE</a:t>
            </a:r>
            <a:endParaRPr lang="zh-CN" altLang="en-US" sz="4800" dirty="0">
              <a:solidFill>
                <a:srgbClr val="43536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920905" y="1249214"/>
            <a:ext cx="3967565" cy="521970"/>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rPr>
              <a:t>产品概述</a:t>
            </a:r>
            <a:endParaRPr kumimoji="1" lang="zh-CN" altLang="en-US" sz="2800" dirty="0">
              <a:solidFill>
                <a:srgbClr val="43536A"/>
              </a:solidFill>
              <a:latin typeface="微软雅黑" panose="020B0503020204020204" pitchFamily="34" charset="-122"/>
              <a:ea typeface="微软雅黑" panose="020B0503020204020204" pitchFamily="34" charset="-122"/>
              <a:cs typeface="Yuanti SC" charset="-122"/>
            </a:endParaRPr>
          </a:p>
        </p:txBody>
      </p:sp>
      <p:sp>
        <p:nvSpPr>
          <p:cNvPr id="14" name="矩形 13"/>
          <p:cNvSpPr>
            <a:spLocks noChangeArrowheads="1"/>
          </p:cNvSpPr>
          <p:nvPr/>
        </p:nvSpPr>
        <p:spPr bwMode="auto">
          <a:xfrm>
            <a:off x="5125438" y="1818906"/>
            <a:ext cx="2635631" cy="3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a:solidFill>
                  <a:schemeClr val="tx1"/>
                </a:solidFill>
              </a:rPr>
              <a:t>产品服务  项目团队 </a:t>
            </a: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01715" y="569119"/>
            <a:ext cx="4830004" cy="1076325"/>
          </a:xfrm>
          <a:prstGeom prst="rect">
            <a:avLst/>
          </a:prstGeom>
          <a:noFill/>
        </p:spPr>
        <p:txBody>
          <a:bodyPr wrap="square" rtlCol="0">
            <a:noAutofit/>
          </a:bodyPr>
          <a:lstStyle/>
          <a:p>
            <a:r>
              <a:rPr lang="zh-CN" altLang="en-US" sz="3200" dirty="0">
                <a:solidFill>
                  <a:srgbClr val="43536A"/>
                </a:solidFill>
                <a:latin typeface="Helvetica" panose="020B0604020202030204" pitchFamily="34" charset="0"/>
              </a:rPr>
              <a:t>成功上岸</a:t>
            </a:r>
            <a:r>
              <a:rPr lang="en-US" altLang="zh-CN" sz="3200" dirty="0">
                <a:solidFill>
                  <a:srgbClr val="43536A"/>
                </a:solidFill>
                <a:latin typeface="Helvetica" panose="020B0604020202030204" pitchFamily="34" charset="0"/>
              </a:rPr>
              <a:t> TEAM </a:t>
            </a:r>
            <a:r>
              <a:rPr lang="zh-CN" altLang="en-US" sz="3200" dirty="0">
                <a:solidFill>
                  <a:srgbClr val="43536A"/>
                </a:solidFill>
                <a:latin typeface="Helvetica" panose="020B0604020202030204" pitchFamily="34" charset="0"/>
              </a:rPr>
              <a:t>团队构成</a:t>
            </a:r>
            <a:endParaRPr lang="zh-CN" altLang="en-US" sz="3200" dirty="0">
              <a:solidFill>
                <a:srgbClr val="43536A"/>
              </a:solidFill>
              <a:latin typeface="Helvetica" panose="020B0604020202030204" pitchFamily="34" charset="0"/>
            </a:endParaRPr>
          </a:p>
        </p:txBody>
      </p:sp>
      <p:cxnSp>
        <p:nvCxnSpPr>
          <p:cNvPr id="6" name="直接连接符 5"/>
          <p:cNvCxnSpPr/>
          <p:nvPr/>
        </p:nvCxnSpPr>
        <p:spPr>
          <a:xfrm>
            <a:off x="5634038" y="1319213"/>
            <a:ext cx="62865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545483" y="1645468"/>
            <a:ext cx="7101033" cy="275590"/>
          </a:xfrm>
          <a:prstGeom prst="rect">
            <a:avLst/>
          </a:prstGeom>
          <a:noFill/>
        </p:spPr>
        <p:txBody>
          <a:bodyPr wrap="square" rtlCol="0">
            <a:spAutoFit/>
          </a:bodyPr>
          <a:lstStyle/>
          <a:p>
            <a:pPr algn="ctr"/>
            <a:r>
              <a:rPr lang="zh-CN" altLang="en-US" sz="1200" dirty="0">
                <a:solidFill>
                  <a:schemeClr val="bg1">
                    <a:lumMod val="50000"/>
                  </a:schemeClr>
                </a:solidFill>
                <a:latin typeface="Helvetica" panose="020B0604020202030204" pitchFamily="34" charset="0"/>
              </a:rPr>
              <a:t>头像均使用微信头像，按姓名首字母排序</a:t>
            </a:r>
            <a:endParaRPr lang="zh-CN" altLang="en-US" sz="1200" dirty="0">
              <a:solidFill>
                <a:schemeClr val="bg1">
                  <a:lumMod val="50000"/>
                </a:schemeClr>
              </a:solidFill>
              <a:latin typeface="Helvetica" panose="020B0604020202030204" pitchFamily="34" charset="0"/>
            </a:endParaRPr>
          </a:p>
        </p:txBody>
      </p:sp>
      <p:pic>
        <p:nvPicPr>
          <p:cNvPr id="18" name="图片 17" descr="Photo By Martin Mirand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61973" y="2390349"/>
            <a:ext cx="1171102" cy="1171101"/>
          </a:xfrm>
          <a:custGeom>
            <a:avLst/>
            <a:gdLst>
              <a:gd name="connsiteX0" fmla="*/ 585551 w 1171102"/>
              <a:gd name="connsiteY0" fmla="*/ 0 h 1171101"/>
              <a:gd name="connsiteX1" fmla="*/ 1171102 w 1171102"/>
              <a:gd name="connsiteY1" fmla="*/ 585551 h 1171101"/>
              <a:gd name="connsiteX2" fmla="*/ 703560 w 1171102"/>
              <a:gd name="connsiteY2" fmla="*/ 1159206 h 1171101"/>
              <a:gd name="connsiteX3" fmla="*/ 585561 w 1171102"/>
              <a:gd name="connsiteY3" fmla="*/ 1171101 h 1171101"/>
              <a:gd name="connsiteX4" fmla="*/ 585541 w 1171102"/>
              <a:gd name="connsiteY4" fmla="*/ 1171101 h 1171101"/>
              <a:gd name="connsiteX5" fmla="*/ 467542 w 1171102"/>
              <a:gd name="connsiteY5" fmla="*/ 1159206 h 1171101"/>
              <a:gd name="connsiteX6" fmla="*/ 0 w 1171102"/>
              <a:gd name="connsiteY6" fmla="*/ 585551 h 1171101"/>
              <a:gd name="connsiteX7" fmla="*/ 585551 w 1171102"/>
              <a:gd name="connsiteY7" fmla="*/ 0 h 117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102" h="1171101">
                <a:moveTo>
                  <a:pt x="585551" y="0"/>
                </a:moveTo>
                <a:cubicBezTo>
                  <a:pt x="908942" y="0"/>
                  <a:pt x="1171102" y="262160"/>
                  <a:pt x="1171102" y="585551"/>
                </a:cubicBezTo>
                <a:cubicBezTo>
                  <a:pt x="1171102" y="868518"/>
                  <a:pt x="970386" y="1104605"/>
                  <a:pt x="703560" y="1159206"/>
                </a:cubicBezTo>
                <a:lnTo>
                  <a:pt x="585561" y="1171101"/>
                </a:lnTo>
                <a:lnTo>
                  <a:pt x="585541" y="1171101"/>
                </a:lnTo>
                <a:lnTo>
                  <a:pt x="467542" y="1159206"/>
                </a:lnTo>
                <a:cubicBezTo>
                  <a:pt x="200717" y="1104605"/>
                  <a:pt x="0" y="868518"/>
                  <a:pt x="0" y="585551"/>
                </a:cubicBezTo>
                <a:cubicBezTo>
                  <a:pt x="0" y="262160"/>
                  <a:pt x="262160" y="0"/>
                  <a:pt x="585551"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图片 15" descr="Photo By Forrest Cavale"/>
          <p:cNvPicPr>
            <a:picLocks noChangeAspect="1" noChangeArrowheads="1"/>
          </p:cNvPicPr>
          <p:nvPr/>
        </p:nvPicPr>
        <p:blipFill>
          <a:blip r:embed="rId2" cstate="print">
            <a:extLst>
              <a:ext uri="{28A0092B-C50C-407E-A947-70E740481C1C}">
                <a14:useLocalDpi xmlns:a14="http://schemas.microsoft.com/office/drawing/2010/main" val="0"/>
              </a:ext>
            </a:extLst>
          </a:blip>
          <a:srcRect t="208" b="208"/>
          <a:stretch>
            <a:fillRect/>
          </a:stretch>
        </p:blipFill>
        <p:spPr bwMode="auto">
          <a:xfrm>
            <a:off x="5551951" y="2375623"/>
            <a:ext cx="1171102" cy="1166237"/>
          </a:xfrm>
          <a:custGeom>
            <a:avLst/>
            <a:gdLst>
              <a:gd name="connsiteX0" fmla="*/ 537301 w 1171102"/>
              <a:gd name="connsiteY0" fmla="*/ 0 h 1166237"/>
              <a:gd name="connsiteX1" fmla="*/ 633801 w 1171102"/>
              <a:gd name="connsiteY1" fmla="*/ 0 h 1166237"/>
              <a:gd name="connsiteX2" fmla="*/ 703560 w 1171102"/>
              <a:gd name="connsiteY2" fmla="*/ 7032 h 1166237"/>
              <a:gd name="connsiteX3" fmla="*/ 1171102 w 1171102"/>
              <a:gd name="connsiteY3" fmla="*/ 580687 h 1166237"/>
              <a:gd name="connsiteX4" fmla="*/ 703560 w 1171102"/>
              <a:gd name="connsiteY4" fmla="*/ 1154342 h 1166237"/>
              <a:gd name="connsiteX5" fmla="*/ 585561 w 1171102"/>
              <a:gd name="connsiteY5" fmla="*/ 1166237 h 1166237"/>
              <a:gd name="connsiteX6" fmla="*/ 585541 w 1171102"/>
              <a:gd name="connsiteY6" fmla="*/ 1166237 h 1166237"/>
              <a:gd name="connsiteX7" fmla="*/ 467542 w 1171102"/>
              <a:gd name="connsiteY7" fmla="*/ 1154342 h 1166237"/>
              <a:gd name="connsiteX8" fmla="*/ 0 w 1171102"/>
              <a:gd name="connsiteY8" fmla="*/ 580687 h 1166237"/>
              <a:gd name="connsiteX9" fmla="*/ 467542 w 1171102"/>
              <a:gd name="connsiteY9" fmla="*/ 7032 h 116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102" h="1166237">
                <a:moveTo>
                  <a:pt x="537301" y="0"/>
                </a:moveTo>
                <a:lnTo>
                  <a:pt x="633801" y="0"/>
                </a:lnTo>
                <a:lnTo>
                  <a:pt x="703560" y="7032"/>
                </a:lnTo>
                <a:cubicBezTo>
                  <a:pt x="970386" y="61633"/>
                  <a:pt x="1171102" y="297720"/>
                  <a:pt x="1171102" y="580687"/>
                </a:cubicBezTo>
                <a:cubicBezTo>
                  <a:pt x="1171102" y="863654"/>
                  <a:pt x="970386" y="1099742"/>
                  <a:pt x="703560" y="1154342"/>
                </a:cubicBezTo>
                <a:lnTo>
                  <a:pt x="585561" y="1166237"/>
                </a:lnTo>
                <a:lnTo>
                  <a:pt x="585541" y="1166237"/>
                </a:lnTo>
                <a:lnTo>
                  <a:pt x="467542" y="1154342"/>
                </a:lnTo>
                <a:cubicBezTo>
                  <a:pt x="200717" y="1099742"/>
                  <a:pt x="0" y="863654"/>
                  <a:pt x="0" y="580687"/>
                </a:cubicBezTo>
                <a:cubicBezTo>
                  <a:pt x="0" y="297720"/>
                  <a:pt x="200717" y="61633"/>
                  <a:pt x="467542" y="7032"/>
                </a:cubicBezTo>
                <a:close/>
              </a:path>
            </a:pathLst>
          </a:custGeom>
          <a:noFill/>
          <a:extLst>
            <a:ext uri="{909E8E84-426E-40DD-AFC4-6F175D3DCCD1}">
              <a14:hiddenFill xmlns:a14="http://schemas.microsoft.com/office/drawing/2010/main">
                <a:solidFill>
                  <a:srgbClr val="FFFFFF"/>
                </a:solidFill>
              </a14:hiddenFill>
            </a:ext>
          </a:extLst>
        </p:spPr>
      </p:pic>
      <p:pic>
        <p:nvPicPr>
          <p:cNvPr id="10" name="图片 9" descr="https://images.unsplash.com/photo-1446902236611-65b30daefc2a?ixlib=rb-0.3.5&amp;q=80&amp;fm=jpg&amp;crop=entropy&amp;w=1080&amp;fit=max&amp;s=c96722f6307a4fadf909ca4c8e498188"/>
          <p:cNvPicPr>
            <a:picLocks noChangeAspect="1" noChangeArrowheads="1"/>
          </p:cNvPicPr>
          <p:nvPr/>
        </p:nvPicPr>
        <p:blipFill>
          <a:blip r:embed="rId3" cstate="print">
            <a:extLst>
              <a:ext uri="{28A0092B-C50C-407E-A947-70E740481C1C}">
                <a14:useLocalDpi xmlns:a14="http://schemas.microsoft.com/office/drawing/2010/main" val="0"/>
              </a:ext>
            </a:extLst>
          </a:blip>
          <a:srcRect t="439" b="439"/>
          <a:stretch>
            <a:fillRect/>
          </a:stretch>
        </p:blipFill>
        <p:spPr bwMode="auto">
          <a:xfrm>
            <a:off x="3041930" y="2370758"/>
            <a:ext cx="1171101" cy="1160820"/>
          </a:xfrm>
          <a:custGeom>
            <a:avLst/>
            <a:gdLst>
              <a:gd name="connsiteX0" fmla="*/ 585932 w 1171101"/>
              <a:gd name="connsiteY0" fmla="*/ 0 h 1160820"/>
              <a:gd name="connsiteX1" fmla="*/ 1159960 w 1171101"/>
              <a:gd name="connsiteY1" fmla="*/ 467846 h 1160820"/>
              <a:gd name="connsiteX2" fmla="*/ 1171101 w 1171101"/>
              <a:gd name="connsiteY2" fmla="*/ 578363 h 1160820"/>
              <a:gd name="connsiteX3" fmla="*/ 1171101 w 1171101"/>
              <a:gd name="connsiteY3" fmla="*/ 593501 h 1160820"/>
              <a:gd name="connsiteX4" fmla="*/ 1159960 w 1171101"/>
              <a:gd name="connsiteY4" fmla="*/ 704018 h 1160820"/>
              <a:gd name="connsiteX5" fmla="*/ 704018 w 1171101"/>
              <a:gd name="connsiteY5" fmla="*/ 1159960 h 1160820"/>
              <a:gd name="connsiteX6" fmla="*/ 695486 w 1171101"/>
              <a:gd name="connsiteY6" fmla="*/ 1160820 h 1160820"/>
              <a:gd name="connsiteX7" fmla="*/ 476378 w 1171101"/>
              <a:gd name="connsiteY7" fmla="*/ 1160820 h 1160820"/>
              <a:gd name="connsiteX8" fmla="*/ 467846 w 1171101"/>
              <a:gd name="connsiteY8" fmla="*/ 1159960 h 1160820"/>
              <a:gd name="connsiteX9" fmla="*/ 0 w 1171101"/>
              <a:gd name="connsiteY9" fmla="*/ 585932 h 1160820"/>
              <a:gd name="connsiteX10" fmla="*/ 585932 w 1171101"/>
              <a:gd name="connsiteY10" fmla="*/ 0 h 11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101" h="1160820">
                <a:moveTo>
                  <a:pt x="585932" y="0"/>
                </a:moveTo>
                <a:cubicBezTo>
                  <a:pt x="869083" y="0"/>
                  <a:pt x="1105324" y="200847"/>
                  <a:pt x="1159960" y="467846"/>
                </a:cubicBezTo>
                <a:lnTo>
                  <a:pt x="1171101" y="578363"/>
                </a:lnTo>
                <a:lnTo>
                  <a:pt x="1171101" y="593501"/>
                </a:lnTo>
                <a:lnTo>
                  <a:pt x="1159960" y="704018"/>
                </a:lnTo>
                <a:cubicBezTo>
                  <a:pt x="1113129" y="932874"/>
                  <a:pt x="932874" y="1113129"/>
                  <a:pt x="704018" y="1159960"/>
                </a:cubicBezTo>
                <a:lnTo>
                  <a:pt x="695486" y="1160820"/>
                </a:lnTo>
                <a:lnTo>
                  <a:pt x="476378" y="1160820"/>
                </a:lnTo>
                <a:lnTo>
                  <a:pt x="467846" y="1159960"/>
                </a:lnTo>
                <a:cubicBezTo>
                  <a:pt x="200847" y="1105324"/>
                  <a:pt x="0" y="869083"/>
                  <a:pt x="0" y="585932"/>
                </a:cubicBezTo>
                <a:cubicBezTo>
                  <a:pt x="0" y="262331"/>
                  <a:pt x="262331" y="0"/>
                  <a:pt x="585932" y="0"/>
                </a:cubicBezTo>
                <a:close/>
              </a:path>
            </a:pathLst>
          </a:cu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141526" y="3685612"/>
            <a:ext cx="937480" cy="398780"/>
          </a:xfrm>
          <a:prstGeom prst="rect">
            <a:avLst/>
          </a:prstGeom>
          <a:noFill/>
        </p:spPr>
        <p:txBody>
          <a:bodyPr wrap="square" rtlCol="0">
            <a:spAutoFit/>
          </a:bodyPr>
          <a:lstStyle/>
          <a:p>
            <a:pPr algn="ctr"/>
            <a:r>
              <a:rPr lang="zh-CN" altLang="en-US" sz="2000" dirty="0">
                <a:solidFill>
                  <a:schemeClr val="bg1">
                    <a:lumMod val="50000"/>
                  </a:schemeClr>
                </a:solidFill>
                <a:latin typeface="Helvetica" panose="020B0604020202030204" pitchFamily="34" charset="0"/>
              </a:rPr>
              <a:t>方琼</a:t>
            </a:r>
            <a:endParaRPr lang="zh-CN" altLang="en-US" sz="2000" dirty="0">
              <a:solidFill>
                <a:schemeClr val="bg1">
                  <a:lumMod val="50000"/>
                </a:schemeClr>
              </a:solidFill>
              <a:latin typeface="Helvetica" panose="020B0604020202030204" pitchFamily="34" charset="0"/>
            </a:endParaRPr>
          </a:p>
        </p:txBody>
      </p:sp>
      <p:sp>
        <p:nvSpPr>
          <p:cNvPr id="24" name="文本框 23"/>
          <p:cNvSpPr txBox="1"/>
          <p:nvPr/>
        </p:nvSpPr>
        <p:spPr>
          <a:xfrm>
            <a:off x="5595831" y="3685580"/>
            <a:ext cx="1083233" cy="706755"/>
          </a:xfrm>
          <a:prstGeom prst="rect">
            <a:avLst/>
          </a:prstGeom>
          <a:noFill/>
        </p:spPr>
        <p:txBody>
          <a:bodyPr wrap="square" rtlCol="0">
            <a:noAutofit/>
          </a:bodyPr>
          <a:lstStyle/>
          <a:p>
            <a:pPr algn="ctr"/>
            <a:r>
              <a:rPr lang="zh-CN" altLang="en-US" sz="2000" dirty="0">
                <a:solidFill>
                  <a:schemeClr val="bg1">
                    <a:lumMod val="50000"/>
                  </a:schemeClr>
                </a:solidFill>
                <a:latin typeface="Helvetica" panose="020B0604020202030204" pitchFamily="34" charset="0"/>
              </a:rPr>
              <a:t>蒋一鸣</a:t>
            </a:r>
            <a:endParaRPr lang="zh-CN" altLang="en-US" sz="2000" dirty="0">
              <a:solidFill>
                <a:schemeClr val="bg1">
                  <a:lumMod val="50000"/>
                </a:schemeClr>
              </a:solidFill>
              <a:latin typeface="Helvetica" panose="020B0604020202030204" pitchFamily="34" charset="0"/>
            </a:endParaRPr>
          </a:p>
        </p:txBody>
      </p:sp>
      <p:sp>
        <p:nvSpPr>
          <p:cNvPr id="26" name="文本框 25"/>
          <p:cNvSpPr txBox="1"/>
          <p:nvPr/>
        </p:nvSpPr>
        <p:spPr>
          <a:xfrm>
            <a:off x="8120379" y="3685580"/>
            <a:ext cx="1054289" cy="706755"/>
          </a:xfrm>
          <a:prstGeom prst="rect">
            <a:avLst/>
          </a:prstGeom>
          <a:noFill/>
        </p:spPr>
        <p:txBody>
          <a:bodyPr wrap="square" rtlCol="0">
            <a:noAutofit/>
          </a:bodyPr>
          <a:lstStyle/>
          <a:p>
            <a:pPr algn="ctr"/>
            <a:r>
              <a:rPr lang="zh-CN" altLang="en-US" sz="2000" dirty="0">
                <a:solidFill>
                  <a:schemeClr val="bg1">
                    <a:lumMod val="50000"/>
                  </a:schemeClr>
                </a:solidFill>
                <a:latin typeface="Helvetica" panose="020B0604020202030204" pitchFamily="34" charset="0"/>
              </a:rPr>
              <a:t>朱若晴</a:t>
            </a:r>
            <a:endParaRPr lang="zh-CN" altLang="en-US" sz="2000" dirty="0">
              <a:solidFill>
                <a:schemeClr val="bg1">
                  <a:lumMod val="50000"/>
                </a:schemeClr>
              </a:solidFill>
              <a:latin typeface="Helvetica" panose="020B0604020202030204" pitchFamily="34" charset="0"/>
            </a:endParaRPr>
          </a:p>
        </p:txBody>
      </p:sp>
      <p:sp>
        <p:nvSpPr>
          <p:cNvPr id="17" name="Subtitle 2"/>
          <p:cNvSpPr txBox="1"/>
          <p:nvPr/>
        </p:nvSpPr>
        <p:spPr bwMode="auto">
          <a:xfrm>
            <a:off x="2894733" y="4085722"/>
            <a:ext cx="1382164"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广东工业大学</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队长</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任务</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负责推动工作和成果的具体流程；</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核心功能设计：文档管理功能；</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Char char="•"/>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竞品调研中负责语雀调研。</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indent="0" algn="l" eaLnBrk="1" hangingPunct="1">
              <a:lnSpc>
                <a:spcPct val="120000"/>
              </a:lnSpc>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规划</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To B</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方向的产品经理</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19" name="Subtitle 2"/>
          <p:cNvSpPr txBox="1"/>
          <p:nvPr/>
        </p:nvSpPr>
        <p:spPr bwMode="auto">
          <a:xfrm>
            <a:off x="5296942" y="4085680"/>
            <a:ext cx="1382164"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南京邮电大学</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None/>
            </a:pPr>
            <a:endPar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endParaRPr>
          </a:p>
          <a:p>
            <a:pPr algn="l" eaLnBrk="1" hangingPunct="1">
              <a:lnSpc>
                <a:spcPct val="120000"/>
              </a:lnSpc>
              <a:buFontTx/>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任务</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负责</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Chord</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核心功能里的多人协作、权限设置；</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对石墨文档调研，负责最后汇总</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4</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家竞品分析。</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规划</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endParaRPr>
          </a:p>
          <a:p>
            <a:pPr algn="l" eaLnBrk="1" hangingPunct="1">
              <a:lnSpc>
                <a:spcPct val="120000"/>
              </a:lnSpc>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 </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产品经理</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13" name="Subtitle 2"/>
          <p:cNvSpPr txBox="1"/>
          <p:nvPr/>
        </p:nvSpPr>
        <p:spPr bwMode="auto">
          <a:xfrm>
            <a:off x="7855312" y="4085680"/>
            <a:ext cx="1584485" cy="27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中国人民大学</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None/>
            </a:pPr>
            <a:endPar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endParaRPr>
          </a:p>
          <a:p>
            <a:pPr algn="l" eaLnBrk="1" hangingPunct="1">
              <a:lnSpc>
                <a:spcPct val="120000"/>
              </a:lnSpc>
              <a:buFontTx/>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任务</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核心功能设计：文档编辑、表格编辑、在线协作的功能设计</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竞品分析：金山文档、腾讯文档的竞品调研。</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None/>
            </a:pP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规划</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endParaRPr>
          </a:p>
          <a:p>
            <a:pPr algn="l" eaLnBrk="1" hangingPunct="1">
              <a:lnSpc>
                <a:spcPct val="120000"/>
              </a:lnSpc>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 </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sym typeface="+mn-ea"/>
              </a:rPr>
              <a:t>产品经理</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 name="椭圆 2"/>
          <p:cNvSpPr/>
          <p:nvPr userDrawn="1"/>
        </p:nvSpPr>
        <p:spPr>
          <a:xfrm>
            <a:off x="733754" y="264333"/>
            <a:ext cx="1381125" cy="1381125"/>
          </a:xfrm>
          <a:prstGeom prst="ellipse">
            <a:avLst/>
          </a:prstGeom>
          <a:blipFill>
            <a:blip r:embed="rId4"/>
            <a:stretch>
              <a:fillRect t="-3910" b="-3910"/>
            </a:stretch>
          </a:blipFill>
          <a:ln w="1270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userDrawn="1"/>
        </p:nvSpPr>
        <p:spPr>
          <a:xfrm>
            <a:off x="402142" y="279355"/>
            <a:ext cx="1381125" cy="1381125"/>
          </a:xfrm>
          <a:prstGeom prst="ellipse">
            <a:avLst/>
          </a:prstGeom>
          <a:blipFill>
            <a:blip r:embed="rId1"/>
            <a:stretch>
              <a:fillRect t="-3910" b="-3910"/>
            </a:stretch>
          </a:blipFill>
          <a:ln w="1270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38915" name="Rounded Rectangle 29"/>
          <p:cNvSpPr>
            <a:spLocks noChangeArrowheads="1"/>
          </p:cNvSpPr>
          <p:nvPr/>
        </p:nvSpPr>
        <p:spPr bwMode="auto">
          <a:xfrm>
            <a:off x="1896581" y="2299607"/>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16" name="Rounded Rectangle 30"/>
          <p:cNvSpPr>
            <a:spLocks noChangeArrowheads="1"/>
          </p:cNvSpPr>
          <p:nvPr/>
        </p:nvSpPr>
        <p:spPr bwMode="auto">
          <a:xfrm>
            <a:off x="5161643" y="2299607"/>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17" name="Rounded Rectangle 31"/>
          <p:cNvSpPr>
            <a:spLocks noChangeArrowheads="1"/>
          </p:cNvSpPr>
          <p:nvPr/>
        </p:nvSpPr>
        <p:spPr bwMode="auto">
          <a:xfrm>
            <a:off x="8408081" y="2299607"/>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19" name="Rounded Rectangle 9"/>
          <p:cNvSpPr>
            <a:spLocks noChangeArrowheads="1"/>
          </p:cNvSpPr>
          <p:nvPr/>
        </p:nvSpPr>
        <p:spPr bwMode="auto">
          <a:xfrm>
            <a:off x="1896581" y="2299607"/>
            <a:ext cx="2032000" cy="3048000"/>
          </a:xfrm>
          <a:prstGeom prst="roundRect">
            <a:avLst>
              <a:gd name="adj" fmla="val 16667"/>
            </a:avLst>
          </a:prstGeom>
          <a:solidFill>
            <a:srgbClr val="43536A"/>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0" name="Rounded Rectangle 10"/>
          <p:cNvSpPr>
            <a:spLocks noChangeArrowheads="1"/>
          </p:cNvSpPr>
          <p:nvPr/>
        </p:nvSpPr>
        <p:spPr bwMode="auto">
          <a:xfrm>
            <a:off x="5161643" y="2299607"/>
            <a:ext cx="2032000" cy="3048000"/>
          </a:xfrm>
          <a:prstGeom prst="roundRect">
            <a:avLst>
              <a:gd name="adj" fmla="val 16667"/>
            </a:avLst>
          </a:prstGeom>
          <a:solidFill>
            <a:schemeClr val="bg1">
              <a:lumMod val="50000"/>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1" name="Rounded Rectangle 11"/>
          <p:cNvSpPr>
            <a:spLocks noChangeArrowheads="1"/>
          </p:cNvSpPr>
          <p:nvPr/>
        </p:nvSpPr>
        <p:spPr bwMode="auto">
          <a:xfrm>
            <a:off x="8408081" y="2299607"/>
            <a:ext cx="2032000" cy="3048000"/>
          </a:xfrm>
          <a:prstGeom prst="roundRect">
            <a:avLst>
              <a:gd name="adj" fmla="val 16667"/>
            </a:avLst>
          </a:prstGeom>
          <a:solidFill>
            <a:srgbClr val="43536A"/>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23" name="文本框 22"/>
          <p:cNvSpPr txBox="1"/>
          <p:nvPr/>
        </p:nvSpPr>
        <p:spPr>
          <a:xfrm>
            <a:off x="1896564" y="705787"/>
            <a:ext cx="4028135" cy="512445"/>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实习成果</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Subtitle 2"/>
          <p:cNvSpPr txBox="1"/>
          <p:nvPr/>
        </p:nvSpPr>
        <p:spPr bwMode="auto">
          <a:xfrm>
            <a:off x="2134027" y="3371971"/>
            <a:ext cx="1687739" cy="203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rPr>
              <a:t>方琼</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endParaRPr>
          </a:p>
          <a:p>
            <a:pPr algn="l" eaLnBrk="1" hangingPunct="1">
              <a:lnSpc>
                <a:spcPct val="120000"/>
              </a:lnSpc>
              <a:buFontTx/>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非常感谢两位队友姐姐工作上的配合和老师的倾心知道，本次我们合作完成了</a:t>
            </a:r>
            <a:r>
              <a:rPr lang="en-US" altLang="zh-CN" sz="1000" dirty="0">
                <a:solidFill>
                  <a:schemeClr val="bg1"/>
                </a:solidFill>
                <a:latin typeface="微软雅黑" panose="020B0503020204020204" pitchFamily="34" charset="-122"/>
                <a:ea typeface="微软雅黑" panose="020B0503020204020204" pitchFamily="34" charset="-122"/>
                <a:cs typeface="Open Sans Light" charset="0"/>
              </a:rPr>
              <a:t>chord</a:t>
            </a: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的诞生，在整个实习的过程中，我们规划了具有可落地性的产品，整个过程也比较轻松愉悦在快乐中领悟了团队精神对工作的重要性！</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25" name="Subtitle 2"/>
          <p:cNvSpPr txBox="1"/>
          <p:nvPr/>
        </p:nvSpPr>
        <p:spPr bwMode="auto">
          <a:xfrm>
            <a:off x="5333773" y="3392608"/>
            <a:ext cx="1687739"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蒋一鸣</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  本次我们以协作的方式一起创造了一个协作类的产品。在协作的过程中，不断对产品创新，从创意的碰撞到设计的融合，直至最后产品的呈现，对我来说是一次难忘的经历和深刻的团队合作经验。</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26" name="Subtitle 2"/>
          <p:cNvSpPr txBox="1"/>
          <p:nvPr/>
        </p:nvSpPr>
        <p:spPr bwMode="auto">
          <a:xfrm>
            <a:off x="8644392" y="3392608"/>
            <a:ext cx="1687739"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朱若晴</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marL="0" indent="0" algn="l" defTabSz="1087755" rtl="0" eaLnBrk="1" latinLnBrk="0" hangingPunct="1">
              <a:lnSpc>
                <a:spcPct val="120000"/>
              </a:lnSpc>
              <a:spcBef>
                <a:spcPct val="20000"/>
              </a:spcBef>
              <a:spcAft>
                <a:spcPct val="0"/>
              </a:spcAft>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我们在协作的过程中共同脑暴，互帮互助并互提意见，结合老师每周的精彩授课，不断优化产品方案，在合作的过程中不断进步，感谢团队的伙伴，更感谢中移动信息技术公司提供的宝贵机会。</a:t>
            </a:r>
            <a:endParaRPr lang="zh-CN" altLang="en-US" sz="1000" dirty="0">
              <a:solidFill>
                <a:schemeClr val="bg1"/>
              </a:solidFill>
              <a:latin typeface="微软雅黑" panose="020B0503020204020204" pitchFamily="34" charset="-122"/>
              <a:ea typeface="微软雅黑" panose="020B0503020204020204" pitchFamily="34" charset="-122"/>
              <a:cs typeface="Open Sans Light" charset="0"/>
            </a:endParaRPr>
          </a:p>
        </p:txBody>
      </p:sp>
      <p:pic>
        <p:nvPicPr>
          <p:cNvPr id="10" name="图片 9" descr="https://images.unsplash.com/photo-1446902236611-65b30daefc2a?ixlib=rb-0.3.5&amp;q=80&amp;fm=jpg&amp;crop=entropy&amp;w=1080&amp;fit=max&amp;s=c96722f6307a4fadf909ca4c8e498188"/>
          <p:cNvPicPr>
            <a:picLocks noChangeAspect="1" noChangeArrowheads="1"/>
          </p:cNvPicPr>
          <p:nvPr/>
        </p:nvPicPr>
        <p:blipFill>
          <a:blip r:embed="rId2" cstate="print">
            <a:extLst>
              <a:ext uri="{28A0092B-C50C-407E-A947-70E740481C1C}">
                <a14:useLocalDpi xmlns:a14="http://schemas.microsoft.com/office/drawing/2010/main" val="0"/>
              </a:ext>
            </a:extLst>
          </a:blip>
          <a:srcRect t="439" b="439"/>
          <a:stretch>
            <a:fillRect/>
          </a:stretch>
        </p:blipFill>
        <p:spPr bwMode="auto">
          <a:xfrm>
            <a:off x="2464174" y="2471036"/>
            <a:ext cx="896835" cy="888962"/>
          </a:xfrm>
          <a:custGeom>
            <a:avLst/>
            <a:gdLst>
              <a:gd name="connsiteX0" fmla="*/ 585932 w 1171101"/>
              <a:gd name="connsiteY0" fmla="*/ 0 h 1160820"/>
              <a:gd name="connsiteX1" fmla="*/ 1159960 w 1171101"/>
              <a:gd name="connsiteY1" fmla="*/ 467846 h 1160820"/>
              <a:gd name="connsiteX2" fmla="*/ 1171101 w 1171101"/>
              <a:gd name="connsiteY2" fmla="*/ 578363 h 1160820"/>
              <a:gd name="connsiteX3" fmla="*/ 1171101 w 1171101"/>
              <a:gd name="connsiteY3" fmla="*/ 593501 h 1160820"/>
              <a:gd name="connsiteX4" fmla="*/ 1159960 w 1171101"/>
              <a:gd name="connsiteY4" fmla="*/ 704018 h 1160820"/>
              <a:gd name="connsiteX5" fmla="*/ 704018 w 1171101"/>
              <a:gd name="connsiteY5" fmla="*/ 1159960 h 1160820"/>
              <a:gd name="connsiteX6" fmla="*/ 695486 w 1171101"/>
              <a:gd name="connsiteY6" fmla="*/ 1160820 h 1160820"/>
              <a:gd name="connsiteX7" fmla="*/ 476378 w 1171101"/>
              <a:gd name="connsiteY7" fmla="*/ 1160820 h 1160820"/>
              <a:gd name="connsiteX8" fmla="*/ 467846 w 1171101"/>
              <a:gd name="connsiteY8" fmla="*/ 1159960 h 1160820"/>
              <a:gd name="connsiteX9" fmla="*/ 0 w 1171101"/>
              <a:gd name="connsiteY9" fmla="*/ 585932 h 1160820"/>
              <a:gd name="connsiteX10" fmla="*/ 585932 w 1171101"/>
              <a:gd name="connsiteY10" fmla="*/ 0 h 11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101" h="1160820">
                <a:moveTo>
                  <a:pt x="585932" y="0"/>
                </a:moveTo>
                <a:cubicBezTo>
                  <a:pt x="869083" y="0"/>
                  <a:pt x="1105324" y="200847"/>
                  <a:pt x="1159960" y="467846"/>
                </a:cubicBezTo>
                <a:lnTo>
                  <a:pt x="1171101" y="578363"/>
                </a:lnTo>
                <a:lnTo>
                  <a:pt x="1171101" y="593501"/>
                </a:lnTo>
                <a:lnTo>
                  <a:pt x="1159960" y="704018"/>
                </a:lnTo>
                <a:cubicBezTo>
                  <a:pt x="1113129" y="932874"/>
                  <a:pt x="932874" y="1113129"/>
                  <a:pt x="704018" y="1159960"/>
                </a:cubicBezTo>
                <a:lnTo>
                  <a:pt x="695486" y="1160820"/>
                </a:lnTo>
                <a:lnTo>
                  <a:pt x="476378" y="1160820"/>
                </a:lnTo>
                <a:lnTo>
                  <a:pt x="467846" y="1159960"/>
                </a:lnTo>
                <a:cubicBezTo>
                  <a:pt x="200847" y="1105324"/>
                  <a:pt x="0" y="869083"/>
                  <a:pt x="0" y="585932"/>
                </a:cubicBezTo>
                <a:cubicBezTo>
                  <a:pt x="0" y="262331"/>
                  <a:pt x="262331" y="0"/>
                  <a:pt x="585932" y="0"/>
                </a:cubicBezTo>
                <a:close/>
              </a:path>
            </a:pathLst>
          </a:custGeom>
          <a:noFill/>
          <a:extLst>
            <a:ext uri="{909E8E84-426E-40DD-AFC4-6F175D3DCCD1}">
              <a14:hiddenFill xmlns:a14="http://schemas.microsoft.com/office/drawing/2010/main">
                <a:solidFill>
                  <a:srgbClr val="FFFFFF"/>
                </a:solidFill>
              </a14:hiddenFill>
            </a:ext>
          </a:extLst>
        </p:spPr>
      </p:pic>
      <p:sp>
        <p:nvSpPr>
          <p:cNvPr id="7" name="椭圆 6"/>
          <p:cNvSpPr/>
          <p:nvPr userDrawn="1"/>
        </p:nvSpPr>
        <p:spPr>
          <a:xfrm>
            <a:off x="5725583" y="2465093"/>
            <a:ext cx="904119" cy="900929"/>
          </a:xfrm>
          <a:prstGeom prst="ellipse">
            <a:avLst/>
          </a:prstGeom>
          <a:blipFill>
            <a:blip r:embed="rId3"/>
            <a:stretch>
              <a:fillRect/>
            </a:stretch>
          </a:blip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9" name="椭圆 8"/>
          <p:cNvSpPr/>
          <p:nvPr userDrawn="1"/>
        </p:nvSpPr>
        <p:spPr>
          <a:xfrm>
            <a:off x="8972021" y="2491725"/>
            <a:ext cx="904119" cy="900929"/>
          </a:xfrm>
          <a:prstGeom prst="ellipse">
            <a:avLst/>
          </a:prstGeom>
          <a:blipFill>
            <a:blip r:embed="rId4"/>
            <a:stretch>
              <a:fillRect/>
            </a:stretch>
          </a:blipFill>
          <a:ln w="12700" cmpd="sng">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0"/>
            <a:ext cx="6880485" cy="6880485"/>
          </a:xfrm>
          <a:prstGeom prst="r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8" name="任意多边形 7"/>
          <p:cNvSpPr/>
          <p:nvPr/>
        </p:nvSpPr>
        <p:spPr>
          <a:xfrm rot="5400000" flipV="1">
            <a:off x="1602826" y="0"/>
            <a:ext cx="3508588" cy="350858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10" name="任意多边形 9"/>
          <p:cNvSpPr/>
          <p:nvPr/>
        </p:nvSpPr>
        <p:spPr>
          <a:xfrm rot="16200000">
            <a:off x="8183431" y="2846595"/>
            <a:ext cx="3974380" cy="404275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Yuanti SC" charset="-122"/>
            </a:endParaRPr>
          </a:p>
        </p:txBody>
      </p:sp>
      <p:sp>
        <p:nvSpPr>
          <p:cNvPr id="18" name="文本框 17"/>
          <p:cNvSpPr txBox="1"/>
          <p:nvPr/>
        </p:nvSpPr>
        <p:spPr>
          <a:xfrm rot="2648766">
            <a:off x="515451" y="3790756"/>
            <a:ext cx="8552101" cy="830997"/>
          </a:xfrm>
          <a:prstGeom prst="rect">
            <a:avLst/>
          </a:prstGeom>
          <a:noFill/>
        </p:spPr>
        <p:txBody>
          <a:bodyPr wrap="square" rtlCol="0">
            <a:spAutoFit/>
          </a:bodyPr>
          <a:lstStyle/>
          <a:p>
            <a:r>
              <a:rPr kumimoji="1" lang="en-US" altLang="zh-CN" sz="4800" b="1" dirty="0">
                <a:solidFill>
                  <a:srgbClr val="43536A"/>
                </a:solidFill>
                <a:latin typeface="微软雅黑" panose="020B0503020204020204" pitchFamily="34" charset="-122"/>
                <a:ea typeface="微软雅黑" panose="020B0503020204020204" pitchFamily="34" charset="-122"/>
                <a:cs typeface="Yuanti SC" charset="-122"/>
              </a:rPr>
              <a:t>BUSINESS POWERPOINT</a:t>
            </a:r>
            <a:endParaRPr kumimoji="1" lang="en-US" altLang="zh-CN" sz="1600" b="1" dirty="0">
              <a:solidFill>
                <a:srgbClr val="43536A"/>
              </a:solidFill>
              <a:latin typeface="微软雅黑" panose="020B0503020204020204" pitchFamily="34" charset="-122"/>
              <a:ea typeface="微软雅黑" panose="020B0503020204020204" pitchFamily="34" charset="-122"/>
              <a:cs typeface="Yuanti SC" charset="-122"/>
            </a:endParaRPr>
          </a:p>
        </p:txBody>
      </p:sp>
      <p:grpSp>
        <p:nvGrpSpPr>
          <p:cNvPr id="13" name="组合 2"/>
          <p:cNvGrpSpPr/>
          <p:nvPr/>
        </p:nvGrpSpPr>
        <p:grpSpPr>
          <a:xfrm>
            <a:off x="3560201" y="457043"/>
            <a:ext cx="9846220" cy="4107765"/>
            <a:chOff x="1473492" y="869863"/>
            <a:chExt cx="6436704" cy="3014510"/>
          </a:xfrm>
        </p:grpSpPr>
        <p:sp>
          <p:nvSpPr>
            <p:cNvPr id="19" name="矩形 18"/>
            <p:cNvSpPr/>
            <p:nvPr/>
          </p:nvSpPr>
          <p:spPr>
            <a:xfrm>
              <a:off x="2539486" y="869863"/>
              <a:ext cx="4304716" cy="2015835"/>
            </a:xfrm>
            <a:prstGeom prst="rect">
              <a:avLst/>
            </a:prstGeom>
          </p:spPr>
          <p:txBody>
            <a:bodyPr wrap="square">
              <a:spAutoFit/>
            </a:bodyPr>
            <a:lstStyle/>
            <a:p>
              <a:pPr algn="ctr">
                <a:lnSpc>
                  <a:spcPct val="150000"/>
                </a:lnSpc>
              </a:pPr>
              <a:r>
                <a:rPr lang="en-US" altLang="zh-CN" sz="11500" dirty="0">
                  <a:solidFill>
                    <a:srgbClr val="43536A"/>
                  </a:solidFill>
                  <a:latin typeface="Impact" panose="020B0806030902050204" pitchFamily="34" charset="0"/>
                  <a:ea typeface="微软雅黑" panose="020B0503020204020204" pitchFamily="34" charset="-122"/>
                </a:rPr>
                <a:t>THANKS!</a:t>
              </a:r>
              <a:endParaRPr lang="zh-CN" altLang="en-US" sz="11500" dirty="0">
                <a:solidFill>
                  <a:srgbClr val="43536A"/>
                </a:solidFill>
                <a:latin typeface="Impact" panose="020B0806030902050204" pitchFamily="34" charset="0"/>
                <a:ea typeface="微软雅黑" panose="020B0503020204020204" pitchFamily="34" charset="-122"/>
              </a:endParaRPr>
            </a:p>
          </p:txBody>
        </p:sp>
        <p:sp>
          <p:nvSpPr>
            <p:cNvPr id="20" name="矩形 19"/>
            <p:cNvSpPr/>
            <p:nvPr/>
          </p:nvSpPr>
          <p:spPr>
            <a:xfrm>
              <a:off x="1473492" y="3275312"/>
              <a:ext cx="6436704" cy="609061"/>
            </a:xfrm>
            <a:prstGeom prst="rect">
              <a:avLst/>
            </a:prstGeom>
          </p:spPr>
          <p:txBody>
            <a:bodyPr wrap="square">
              <a:spAutoFit/>
            </a:bodyPr>
            <a:lstStyle/>
            <a:p>
              <a:pPr algn="ctr">
                <a:lnSpc>
                  <a:spcPct val="150000"/>
                </a:lnSpc>
              </a:pPr>
              <a:r>
                <a:rPr lang="zh-CN" altLang="en-US" sz="1600" dirty="0">
                  <a:solidFill>
                    <a:srgbClr val="43536A"/>
                  </a:solidFill>
                  <a:latin typeface="微软雅黑" panose="020B0503020204020204" pitchFamily="34" charset="-122"/>
                  <a:ea typeface="微软雅黑" panose="020B0503020204020204" pitchFamily="34" charset="-122"/>
                </a:rPr>
                <a:t>感谢中国移动提供的学习与实践的机会；</a:t>
              </a:r>
              <a:endParaRPr lang="en-US" altLang="zh-CN" sz="1600" dirty="0">
                <a:solidFill>
                  <a:srgbClr val="43536A"/>
                </a:solidFill>
                <a:latin typeface="微软雅黑" panose="020B0503020204020204" pitchFamily="34" charset="-122"/>
                <a:ea typeface="微软雅黑" panose="020B0503020204020204" pitchFamily="34" charset="-122"/>
              </a:endParaRPr>
            </a:p>
            <a:p>
              <a:pPr algn="ctr">
                <a:lnSpc>
                  <a:spcPct val="150000"/>
                </a:lnSpc>
              </a:pPr>
              <a:r>
                <a:rPr lang="zh-CN" altLang="en-US" sz="1600" dirty="0">
                  <a:solidFill>
                    <a:srgbClr val="43536A"/>
                  </a:solidFill>
                  <a:latin typeface="微软雅黑" panose="020B0503020204020204" pitchFamily="34" charset="-122"/>
                  <a:ea typeface="微软雅黑" panose="020B0503020204020204" pitchFamily="34" charset="-122"/>
                </a:rPr>
                <a:t>特别感谢杨老师给予的耐心指导！</a:t>
              </a:r>
              <a:endParaRPr lang="zh-CN" altLang="en-US" sz="1600" dirty="0">
                <a:solidFill>
                  <a:srgbClr val="43536A"/>
                </a:solidFill>
                <a:latin typeface="微软雅黑" panose="020B0503020204020204" pitchFamily="34" charset="-122"/>
                <a:ea typeface="微软雅黑" panose="020B0503020204020204" pitchFamily="34" charset="-122"/>
              </a:endParaRPr>
            </a:p>
          </p:txBody>
        </p:sp>
      </p:grpSp>
      <p:sp>
        <p:nvSpPr>
          <p:cNvPr id="21" name="Text Box 2"/>
          <p:cNvSpPr txBox="1">
            <a:spLocks noChangeArrowheads="1"/>
          </p:cNvSpPr>
          <p:nvPr/>
        </p:nvSpPr>
        <p:spPr bwMode="auto">
          <a:xfrm>
            <a:off x="5241164" y="2819228"/>
            <a:ext cx="6534607" cy="769441"/>
          </a:xfrm>
          <a:prstGeom prst="rect">
            <a:avLst/>
          </a:prstGeom>
          <a:noFill/>
          <a:ln w="9525">
            <a:noFill/>
            <a:miter lim="800000"/>
          </a:ln>
        </p:spPr>
        <p:txBody>
          <a:bodyPr wrap="square">
            <a:spAutoFit/>
          </a:bodyPr>
          <a:lstStyle/>
          <a:p>
            <a:pPr algn="dist">
              <a:defRPr/>
            </a:pPr>
            <a:r>
              <a:rPr lang="zh-CN" altLang="en-US" sz="4400" b="1" dirty="0">
                <a:solidFill>
                  <a:srgbClr val="43536A"/>
                </a:solidFill>
                <a:latin typeface="微软雅黑" panose="020B0503020204020204" pitchFamily="34" charset="-122"/>
                <a:ea typeface="微软雅黑" panose="020B0503020204020204" pitchFamily="34" charset="-122"/>
              </a:rPr>
              <a:t>感谢聆听 请多指点</a:t>
            </a:r>
            <a:endParaRPr lang="zh-CN" altLang="en-US" sz="4400" b="1" dirty="0">
              <a:solidFill>
                <a:srgbClr val="43536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直角三角形 62"/>
          <p:cNvSpPr/>
          <p:nvPr/>
        </p:nvSpPr>
        <p:spPr>
          <a:xfrm rot="13500000" flipV="1">
            <a:off x="1079821" y="-934602"/>
            <a:ext cx="1861541" cy="186154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344116" y="912655"/>
            <a:ext cx="4028135" cy="558165"/>
          </a:xfrm>
          <a:prstGeom prst="rect">
            <a:avLst/>
          </a:prstGeom>
          <a:noFill/>
        </p:spPr>
        <p:txBody>
          <a:bodyPr wrap="square" rtlCol="0" anchor="ctr">
            <a:spAutoFit/>
          </a:bodyPr>
          <a:lstStyle/>
          <a:p>
            <a:pPr algn="ctr">
              <a:lnSpc>
                <a:spcPct val="110000"/>
              </a:lnSpc>
            </a:pP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产品背景</a:t>
            </a:r>
            <a:r>
              <a:rPr kumimoji="1" lang="en-US" altLang="zh-CN"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&amp;</a:t>
            </a: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目的</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Subtitle 2"/>
          <p:cNvSpPr txBox="1"/>
          <p:nvPr/>
        </p:nvSpPr>
        <p:spPr bwMode="auto">
          <a:xfrm>
            <a:off x="693757" y="1731783"/>
            <a:ext cx="4757062" cy="12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Ⅰ 现代化企业需要协作能力强大且安全可靠的协作类产品</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企业的办公流程中通常会有多种类型的文档同时构筑的情况，也需要在文档构筑完成的时候，审批者对文档进行及时反馈。同时，企业的文档数据通常需要处于比较安全、不易被攻陷的环境。因此安全可靠协作类的</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app</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成为企业的必要选择。</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14" name="Subtitle 2"/>
          <p:cNvSpPr txBox="1"/>
          <p:nvPr/>
        </p:nvSpPr>
        <p:spPr bwMode="auto">
          <a:xfrm>
            <a:off x="693862" y="4323755"/>
            <a:ext cx="4757023" cy="122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Ⅲ 企业工作者对移动端协作类产品的需求</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企业工作者在日常工作中会经常使用到手机等移动设备进行沟通和对接，如果在沟通和对接的过程文档也可以使用移动端的设备进行对接，无疑可以增加工作效率。</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5" name="Subtitle 2"/>
          <p:cNvSpPr txBox="1"/>
          <p:nvPr/>
        </p:nvSpPr>
        <p:spPr bwMode="auto">
          <a:xfrm>
            <a:off x="693692" y="3031036"/>
            <a:ext cx="4757023" cy="12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Ⅱ 移动端协作类产品市场空缺</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endParaRPr>
          </a:p>
          <a:p>
            <a:pPr eaLnBrk="1" hangingPunct="1">
              <a:lnSpc>
                <a:spcPct val="120000"/>
              </a:lnSpc>
              <a:buFontTx/>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目前市场上绝大部分的协作型软件（如语雀、石墨等）都是在</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pc</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Open Sans Light" charset="0"/>
              </a:rPr>
              <a:t>端或者网页端运用较为广泛，而熟知的金山文档、腾讯文档大多背靠微信小程序实现，强依赖于微信的生态环境。独立的移动端协作类产品市场空缺，有很大的市场。</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sp>
        <p:nvSpPr>
          <p:cNvPr id="34" name="TextBox 29"/>
          <p:cNvSpPr txBox="1"/>
          <p:nvPr>
            <p:custDataLst>
              <p:tags r:id="rId1"/>
            </p:custDataLst>
          </p:nvPr>
        </p:nvSpPr>
        <p:spPr>
          <a:xfrm>
            <a:off x="6914470" y="1908659"/>
            <a:ext cx="4742775" cy="362343"/>
          </a:xfrm>
          <a:prstGeom prst="rect">
            <a:avLst/>
          </a:prstGeom>
          <a:noFill/>
        </p:spPr>
        <p:txBody>
          <a:bodyPr wrap="square" rtlCol="0" anchor="t">
            <a:normAutofit/>
          </a:bodyPr>
          <a:lstStyle/>
          <a:p>
            <a:pPr lvl="0">
              <a:lnSpc>
                <a:spcPct val="120000"/>
              </a:lnSpc>
            </a:pPr>
            <a:r>
              <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满足不同企业用户对协作产品的需求</a:t>
            </a:r>
            <a:endPar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custDataLst>
              <p:tags r:id="rId2"/>
            </p:custDataLst>
          </p:nvPr>
        </p:nvSpPr>
        <p:spPr>
          <a:xfrm>
            <a:off x="6844273" y="3203711"/>
            <a:ext cx="4563161" cy="362343"/>
          </a:xfrm>
          <a:prstGeom prst="rect">
            <a:avLst/>
          </a:prstGeom>
          <a:noFill/>
        </p:spPr>
        <p:txBody>
          <a:bodyPr wrap="square" rtlCol="0" anchor="t">
            <a:normAutofit/>
          </a:bodyPr>
          <a:lstStyle/>
          <a:p>
            <a:pPr lvl="0">
              <a:lnSpc>
                <a:spcPct val="120000"/>
              </a:lnSpc>
            </a:pPr>
            <a:r>
              <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冲击移动端协作类独立</a:t>
            </a:r>
            <a:r>
              <a:rPr lang="en-US" altLang="zh-CN"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app</a:t>
            </a:r>
            <a:r>
              <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市场</a:t>
            </a:r>
            <a:endPar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 Placeholder 17"/>
          <p:cNvSpPr txBox="1"/>
          <p:nvPr>
            <p:custDataLst>
              <p:tags r:id="rId3"/>
            </p:custDataLst>
          </p:nvPr>
        </p:nvSpPr>
        <p:spPr>
          <a:xfrm>
            <a:off x="6147670" y="1839666"/>
            <a:ext cx="766800" cy="5004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buClrTx/>
              <a:buSzTx/>
              <a:buFont typeface="Arial" panose="020B0604020202020204" pitchFamily="34" charset="0"/>
              <a:buNone/>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rPr>
              <a:t>01</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endParaRPr>
          </a:p>
        </p:txBody>
      </p:sp>
      <p:sp>
        <p:nvSpPr>
          <p:cNvPr id="33" name="Text Placeholder 17"/>
          <p:cNvSpPr txBox="1"/>
          <p:nvPr>
            <p:custDataLst>
              <p:tags r:id="rId4"/>
            </p:custDataLst>
          </p:nvPr>
        </p:nvSpPr>
        <p:spPr>
          <a:xfrm>
            <a:off x="6155327" y="3139874"/>
            <a:ext cx="766800" cy="5004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buClrTx/>
              <a:buSzTx/>
              <a:buFont typeface="Arial" panose="020B0604020202020204" pitchFamily="34" charset="0"/>
              <a:buNone/>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rPr>
              <a:t>02</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endParaRPr>
          </a:p>
        </p:txBody>
      </p:sp>
      <p:sp>
        <p:nvSpPr>
          <p:cNvPr id="45" name="TextBox 29"/>
          <p:cNvSpPr txBox="1"/>
          <p:nvPr>
            <p:custDataLst>
              <p:tags r:id="rId5"/>
            </p:custDataLst>
          </p:nvPr>
        </p:nvSpPr>
        <p:spPr>
          <a:xfrm>
            <a:off x="6922354" y="4395602"/>
            <a:ext cx="4678507" cy="362343"/>
          </a:xfrm>
          <a:prstGeom prst="rect">
            <a:avLst/>
          </a:prstGeom>
          <a:noFill/>
        </p:spPr>
        <p:txBody>
          <a:bodyPr wrap="square" rtlCol="0" anchor="t">
            <a:normAutofit/>
          </a:bodyPr>
          <a:lstStyle/>
          <a:p>
            <a:pPr lvl="0">
              <a:lnSpc>
                <a:spcPct val="120000"/>
              </a:lnSpc>
            </a:pPr>
            <a:r>
              <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补齐移动端办公的场景，使用户在日常办公更轻松</a:t>
            </a:r>
            <a:endParaRPr lang="zh-CN" altLang="en-US" sz="1400" kern="0" spc="150">
              <a:solidFill>
                <a:srgbClr val="222A3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Text Placeholder 17"/>
          <p:cNvSpPr txBox="1"/>
          <p:nvPr>
            <p:custDataLst>
              <p:tags r:id="rId6"/>
            </p:custDataLst>
          </p:nvPr>
        </p:nvSpPr>
        <p:spPr>
          <a:xfrm>
            <a:off x="6218782" y="4323650"/>
            <a:ext cx="766800" cy="5004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buClrTx/>
              <a:buSzTx/>
              <a:buFont typeface="Arial" panose="020B0604020202020204" pitchFamily="34" charset="0"/>
              <a:buNone/>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rPr>
              <a:t>03</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sym typeface="Arial" panose="020B0604020202020204" pitchFamily="34" charset="0"/>
            </a:endParaRPr>
          </a:p>
        </p:txBody>
      </p:sp>
      <p:sp>
        <p:nvSpPr>
          <p:cNvPr id="9" name="文本框 8"/>
          <p:cNvSpPr txBox="1"/>
          <p:nvPr>
            <p:custDataLst>
              <p:tags r:id="rId7"/>
            </p:custDataLst>
          </p:nvPr>
        </p:nvSpPr>
        <p:spPr>
          <a:xfrm>
            <a:off x="6200367" y="2339703"/>
            <a:ext cx="5352914" cy="536666"/>
          </a:xfrm>
          <a:prstGeom prst="rect">
            <a:avLst/>
          </a:prstGeom>
          <a:noFill/>
        </p:spPr>
        <p:txBody>
          <a:bodyPr wrap="square" rtlCol="0" anchor="t">
            <a:noAutofit/>
          </a:bodyPr>
          <a:p>
            <a:pPr>
              <a:spcBef>
                <a:spcPts val="100"/>
              </a:spcBef>
              <a:spcAft>
                <a:spcPts val="100"/>
              </a:spcAft>
            </a:pPr>
            <a:r>
              <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rPr>
              <a:t>满足企业多种类型的文档同时构筑、审批文档、反馈文档、文档安全性等多种场景的需要，补齐对应的移动端场景的同时做出创新和完善。</a:t>
            </a:r>
            <a:endPar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endParaRPr>
          </a:p>
        </p:txBody>
      </p:sp>
      <p:sp>
        <p:nvSpPr>
          <p:cNvPr id="11" name="文本框 10"/>
          <p:cNvSpPr txBox="1"/>
          <p:nvPr>
            <p:custDataLst>
              <p:tags r:id="rId8"/>
            </p:custDataLst>
          </p:nvPr>
        </p:nvSpPr>
        <p:spPr>
          <a:xfrm>
            <a:off x="6218147" y="3640727"/>
            <a:ext cx="5352914" cy="536666"/>
          </a:xfrm>
          <a:prstGeom prst="rect">
            <a:avLst/>
          </a:prstGeom>
          <a:noFill/>
        </p:spPr>
        <p:txBody>
          <a:bodyPr wrap="square" rtlCol="0" anchor="t">
            <a:noAutofit/>
          </a:bodyPr>
          <a:p>
            <a:pPr>
              <a:spcBef>
                <a:spcPts val="100"/>
              </a:spcBef>
              <a:spcAft>
                <a:spcPts val="100"/>
              </a:spcAft>
            </a:pPr>
            <a:r>
              <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rPr>
              <a:t>独立移动端协作类产品在市场上目前较为空缺，可以进一步冲击该方面的市场。</a:t>
            </a:r>
            <a:endPar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endParaRPr>
          </a:p>
        </p:txBody>
      </p:sp>
      <p:sp>
        <p:nvSpPr>
          <p:cNvPr id="20" name="文本框 19"/>
          <p:cNvSpPr txBox="1"/>
          <p:nvPr>
            <p:custDataLst>
              <p:tags r:id="rId9"/>
            </p:custDataLst>
          </p:nvPr>
        </p:nvSpPr>
        <p:spPr>
          <a:xfrm>
            <a:off x="6304461" y="4824049"/>
            <a:ext cx="5352914" cy="536666"/>
          </a:xfrm>
          <a:prstGeom prst="rect">
            <a:avLst/>
          </a:prstGeom>
          <a:noFill/>
        </p:spPr>
        <p:txBody>
          <a:bodyPr wrap="square" rtlCol="0" anchor="t">
            <a:noAutofit/>
          </a:bodyPr>
          <a:p>
            <a:pPr>
              <a:spcBef>
                <a:spcPts val="100"/>
              </a:spcBef>
              <a:spcAft>
                <a:spcPts val="100"/>
              </a:spcAft>
            </a:pPr>
            <a:r>
              <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rPr>
              <a:t>企业工作者在日常工作经常会使用到移动端进行沟通对接，对移动端的办公流程进行进一步补齐，让企业工作者可以更加便捷地进行工作。</a:t>
            </a:r>
            <a:endParaRPr lang="zh-CN" altLang="en-US" sz="1200" spc="100" dirty="0">
              <a:solidFill>
                <a:srgbClr val="222A35"/>
              </a:solidFill>
              <a:latin typeface="微软雅黑" panose="020B0503020204020204" pitchFamily="34" charset="-122"/>
              <a:ea typeface="微软雅黑" panose="020B0503020204020204" pitchFamily="34" charset="-122"/>
              <a:cs typeface="Open Sans Light" charset="0"/>
              <a:sym typeface="+mn-ea"/>
            </a:endParaRPr>
          </a:p>
        </p:txBody>
      </p:sp>
      <p:cxnSp>
        <p:nvCxnSpPr>
          <p:cNvPr id="4" name="直接连接符 3"/>
          <p:cNvCxnSpPr/>
          <p:nvPr/>
        </p:nvCxnSpPr>
        <p:spPr>
          <a:xfrm>
            <a:off x="5812155" y="1851025"/>
            <a:ext cx="0" cy="411607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78541" y="2002809"/>
            <a:ext cx="4534583" cy="1122957"/>
            <a:chOff x="6678541" y="2002809"/>
            <a:chExt cx="4534583" cy="1122957"/>
          </a:xfrm>
        </p:grpSpPr>
        <p:sp>
          <p:nvSpPr>
            <p:cNvPr id="47" name="Oval 8"/>
            <p:cNvSpPr>
              <a:spLocks noChangeArrowheads="1"/>
            </p:cNvSpPr>
            <p:nvPr/>
          </p:nvSpPr>
          <p:spPr bwMode="auto">
            <a:xfrm rot="2700000">
              <a:off x="6675661" y="2055695"/>
              <a:ext cx="1072950" cy="1067191"/>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AutoShape 59"/>
            <p:cNvSpPr/>
            <p:nvPr/>
          </p:nvSpPr>
          <p:spPr bwMode="auto">
            <a:xfrm>
              <a:off x="6884390" y="2284059"/>
              <a:ext cx="539418" cy="537043"/>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0" name="TextBox 76"/>
            <p:cNvSpPr txBox="1"/>
            <p:nvPr/>
          </p:nvSpPr>
          <p:spPr>
            <a:xfrm>
              <a:off x="8097945" y="2002809"/>
              <a:ext cx="2284695" cy="368300"/>
            </a:xfrm>
            <a:prstGeom prst="rect">
              <a:avLst/>
            </a:prstGeom>
            <a:noFill/>
            <a:effectLst/>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Slogan</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8097945" y="2319883"/>
              <a:ext cx="3115179" cy="330835"/>
            </a:xfrm>
            <a:prstGeom prst="rect">
              <a:avLst/>
            </a:prstGeom>
            <a:noFill/>
            <a:effectLst/>
          </p:spPr>
          <p:txBody>
            <a:bodyPr wrap="square" rtlCol="0">
              <a:spAutoFit/>
            </a:bodyPr>
            <a:lstStyle/>
            <a:p>
              <a:pP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便捷可靠，让办公更轻松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676621" y="4281248"/>
            <a:ext cx="4536503" cy="1072950"/>
            <a:chOff x="6676621" y="4281248"/>
            <a:chExt cx="4536503" cy="1072950"/>
          </a:xfrm>
        </p:grpSpPr>
        <p:sp>
          <p:nvSpPr>
            <p:cNvPr id="45" name="Oval 6"/>
            <p:cNvSpPr>
              <a:spLocks noChangeArrowheads="1"/>
            </p:cNvSpPr>
            <p:nvPr/>
          </p:nvSpPr>
          <p:spPr bwMode="auto">
            <a:xfrm rot="2700000">
              <a:off x="6675661" y="4282208"/>
              <a:ext cx="1072950" cy="1071030"/>
            </a:xfrm>
            <a:prstGeom prst="rect">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TextBox 76"/>
            <p:cNvSpPr txBox="1"/>
            <p:nvPr/>
          </p:nvSpPr>
          <p:spPr>
            <a:xfrm>
              <a:off x="8097945" y="4324588"/>
              <a:ext cx="2284695" cy="368300"/>
            </a:xfrm>
            <a:prstGeom prst="rect">
              <a:avLst/>
            </a:prstGeom>
            <a:noFill/>
            <a:effectLst/>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产品</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定位</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63" name="文本框 62"/>
            <p:cNvSpPr txBox="1"/>
            <p:nvPr/>
          </p:nvSpPr>
          <p:spPr>
            <a:xfrm>
              <a:off x="8097945" y="4641662"/>
              <a:ext cx="3115179" cy="330835"/>
            </a:xfrm>
            <a:prstGeom prst="rect">
              <a:avLst/>
            </a:prstGeom>
            <a:noFill/>
            <a:effectLst/>
          </p:spPr>
          <p:txBody>
            <a:bodyPr wrap="square" rtlCol="0">
              <a:spAutoFit/>
            </a:bodyPr>
            <a:lstStyle/>
            <a:p>
              <a:pP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协作类移动端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74509" y="2002809"/>
            <a:ext cx="4540870" cy="1121037"/>
            <a:chOff x="974509" y="2002809"/>
            <a:chExt cx="4540870" cy="1121037"/>
          </a:xfrm>
        </p:grpSpPr>
        <p:sp>
          <p:nvSpPr>
            <p:cNvPr id="46" name="Oval 7"/>
            <p:cNvSpPr>
              <a:spLocks noChangeArrowheads="1"/>
            </p:cNvSpPr>
            <p:nvPr/>
          </p:nvSpPr>
          <p:spPr bwMode="auto">
            <a:xfrm rot="2700000">
              <a:off x="4447228" y="2055695"/>
              <a:ext cx="1069110" cy="1067191"/>
            </a:xfrm>
            <a:prstGeom prst="rect">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6" name="组合 55"/>
            <p:cNvGrpSpPr/>
            <p:nvPr/>
          </p:nvGrpSpPr>
          <p:grpSpPr>
            <a:xfrm>
              <a:off x="4716835" y="2320478"/>
              <a:ext cx="537625" cy="537627"/>
              <a:chOff x="3191434" y="2145028"/>
              <a:chExt cx="359165" cy="359165"/>
            </a:xfrm>
            <a:solidFill>
              <a:schemeClr val="bg1"/>
            </a:solidFill>
            <a:effectLst/>
          </p:grpSpPr>
          <p:sp>
            <p:nvSpPr>
              <p:cNvPr id="57"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5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5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64" name="TextBox 76"/>
            <p:cNvSpPr txBox="1"/>
            <p:nvPr/>
          </p:nvSpPr>
          <p:spPr>
            <a:xfrm>
              <a:off x="1804993" y="2002809"/>
              <a:ext cx="2284695" cy="368300"/>
            </a:xfrm>
            <a:prstGeom prst="rect">
              <a:avLst/>
            </a:prstGeom>
            <a:noFill/>
            <a:effectLst/>
          </p:spPr>
          <p:txBody>
            <a:bodyPr wrap="square" rtlCol="0">
              <a:spAutoFit/>
            </a:bodyPr>
            <a:lstStyle/>
            <a:p>
              <a:pPr algn="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产品名称——</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Chord</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974509" y="2319883"/>
              <a:ext cx="3034069" cy="461010"/>
            </a:xfrm>
            <a:prstGeom prst="rect">
              <a:avLst/>
            </a:prstGeom>
            <a:noFill/>
            <a:effectLst/>
          </p:spPr>
          <p:txBody>
            <a:bodyPr wrap="square" rtlCol="0">
              <a:noAutofit/>
            </a:bodyPr>
            <a:lstStyle/>
            <a:p>
              <a:pPr algn="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中文名是“和弦”，取自和弦的本意——三个或以上的音的结合，和协作二字通感</a:t>
              </a:r>
              <a:endParaRPr lang="zh-CN" altLang="zh-CN" sz="1200" b="0" dirty="0">
                <a:solidFill>
                  <a:srgbClr val="CC0000"/>
                </a:solidFill>
                <a:latin typeface="微软雅黑" panose="020B0503020204020204" pitchFamily="34" charset="-122"/>
                <a:ea typeface="Arial" panose="020B0604020202020204"/>
              </a:endParaRPr>
            </a:p>
          </p:txBody>
        </p:sp>
      </p:grpSp>
      <p:grpSp>
        <p:nvGrpSpPr>
          <p:cNvPr id="3" name="组合 2"/>
          <p:cNvGrpSpPr/>
          <p:nvPr/>
        </p:nvGrpSpPr>
        <p:grpSpPr>
          <a:xfrm>
            <a:off x="974509" y="4283168"/>
            <a:ext cx="4542789" cy="1069110"/>
            <a:chOff x="974509" y="4283168"/>
            <a:chExt cx="4542789" cy="1069110"/>
          </a:xfrm>
        </p:grpSpPr>
        <p:sp>
          <p:nvSpPr>
            <p:cNvPr id="48" name="Oval 9"/>
            <p:cNvSpPr>
              <a:spLocks noChangeArrowheads="1"/>
            </p:cNvSpPr>
            <p:nvPr/>
          </p:nvSpPr>
          <p:spPr bwMode="auto">
            <a:xfrm rot="2700000">
              <a:off x="4447228" y="4282208"/>
              <a:ext cx="1069110" cy="1071030"/>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Group 112"/>
            <p:cNvGrpSpPr/>
            <p:nvPr/>
          </p:nvGrpSpPr>
          <p:grpSpPr>
            <a:xfrm>
              <a:off x="4698745" y="4574573"/>
              <a:ext cx="538545" cy="504543"/>
              <a:chOff x="5368132" y="3540125"/>
              <a:chExt cx="465138" cy="435769"/>
            </a:xfrm>
            <a:solidFill>
              <a:schemeClr val="bg1"/>
            </a:solidFill>
            <a:effectLst/>
          </p:grpSpPr>
          <p:sp>
            <p:nvSpPr>
              <p:cNvPr id="5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5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66" name="TextBox 76"/>
            <p:cNvSpPr txBox="1"/>
            <p:nvPr/>
          </p:nvSpPr>
          <p:spPr>
            <a:xfrm>
              <a:off x="1804993" y="4324588"/>
              <a:ext cx="2284695" cy="368300"/>
            </a:xfrm>
            <a:prstGeom prst="rect">
              <a:avLst/>
            </a:prstGeom>
            <a:noFill/>
            <a:effectLst/>
          </p:spPr>
          <p:txBody>
            <a:bodyPr wrap="square" rtlCol="0">
              <a:spAutoFit/>
            </a:bodyPr>
            <a:lstStyle/>
            <a:p>
              <a:pPr algn="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产品概述</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974509" y="4641662"/>
              <a:ext cx="3115179" cy="570865"/>
            </a:xfrm>
            <a:prstGeom prst="rect">
              <a:avLst/>
            </a:prstGeom>
            <a:noFill/>
            <a:effectLst/>
          </p:spPr>
          <p:txBody>
            <a:bodyPr wrap="square" rtlCol="0">
              <a:spAutoFit/>
            </a:bodyPr>
            <a:lstStyle/>
            <a:p>
              <a:pPr algn="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安全可靠的智能办公协作移动端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，能够覆盖移动端场景所需</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9" name="TextBox 76"/>
          <p:cNvSpPr txBox="1"/>
          <p:nvPr/>
        </p:nvSpPr>
        <p:spPr>
          <a:xfrm>
            <a:off x="5594985" y="3534410"/>
            <a:ext cx="1001395" cy="46037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Logo</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0" name="任意多边形 69"/>
          <p:cNvSpPr/>
          <p:nvPr/>
        </p:nvSpPr>
        <p:spPr>
          <a:xfrm>
            <a:off x="0" y="4641662"/>
            <a:ext cx="2216338" cy="2216338"/>
          </a:xfrm>
          <a:custGeom>
            <a:avLst/>
            <a:gdLst>
              <a:gd name="connsiteX0" fmla="*/ 0 w 2946527"/>
              <a:gd name="connsiteY0" fmla="*/ 0 h 2946527"/>
              <a:gd name="connsiteX1" fmla="*/ 0 w 2946527"/>
              <a:gd name="connsiteY1" fmla="*/ 821885 h 2946527"/>
              <a:gd name="connsiteX2" fmla="*/ 2124642 w 2946527"/>
              <a:gd name="connsiteY2" fmla="*/ 2946527 h 2946527"/>
              <a:gd name="connsiteX3" fmla="*/ 2946527 w 2946527"/>
              <a:gd name="connsiteY3" fmla="*/ 2946527 h 2946527"/>
              <a:gd name="connsiteX4" fmla="*/ 0 w 2946527"/>
              <a:gd name="connsiteY4" fmla="*/ 0 h 294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527" h="2946527">
                <a:moveTo>
                  <a:pt x="0" y="0"/>
                </a:moveTo>
                <a:lnTo>
                  <a:pt x="0" y="821885"/>
                </a:lnTo>
                <a:lnTo>
                  <a:pt x="2124642" y="2946527"/>
                </a:lnTo>
                <a:lnTo>
                  <a:pt x="2946527" y="2946527"/>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flipH="1" flipV="1">
            <a:off x="10336518" y="0"/>
            <a:ext cx="1855482" cy="1855482"/>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直角三角形 72"/>
          <p:cNvSpPr/>
          <p:nvPr/>
        </p:nvSpPr>
        <p:spPr>
          <a:xfrm>
            <a:off x="-1" y="5502165"/>
            <a:ext cx="1355835" cy="1355835"/>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05309" y="719394"/>
            <a:ext cx="4028135" cy="512445"/>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产品简介——</a:t>
            </a:r>
            <a:r>
              <a:rPr kumimoji="1" lang="en-US" altLang="zh-CN" sz="249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Chord</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userDrawn="1"/>
        </p:nvSpPr>
        <p:spPr>
          <a:xfrm>
            <a:off x="5423178" y="3087687"/>
            <a:ext cx="1381125" cy="1381125"/>
          </a:xfrm>
          <a:prstGeom prst="ellipse">
            <a:avLst/>
          </a:prstGeom>
          <a:blipFill>
            <a:blip r:embed="rId1"/>
            <a:stretch>
              <a:fillRect t="-3910" b="-3910"/>
            </a:stretch>
          </a:blipFill>
          <a:ln w="12700" cmpd="sng">
            <a:noFill/>
            <a:prstDash val="solid"/>
            <a:miter lim="800000"/>
          </a:ln>
          <a:effectLst>
            <a:outerShdw blurRad="190500" dist="635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pic>
        <p:nvPicPr>
          <p:cNvPr id="9" name="图片 8" descr="upload_post_object_v2_077528086"/>
          <p:cNvPicPr>
            <a:picLocks noChangeAspect="1"/>
          </p:cNvPicPr>
          <p:nvPr/>
        </p:nvPicPr>
        <p:blipFill>
          <a:blip r:embed="rId2"/>
          <a:stretch>
            <a:fillRect/>
          </a:stretch>
        </p:blipFill>
        <p:spPr>
          <a:xfrm>
            <a:off x="6899970" y="4494907"/>
            <a:ext cx="624245" cy="624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nvSpPr>
        <p:spPr>
          <a:xfrm rot="8100000">
            <a:off x="1217075" y="3919718"/>
            <a:ext cx="5876563" cy="5876563"/>
          </a:xfrm>
          <a:prstGeom prst="rtTriangle">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rgbClr val="43536A"/>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2"/>
            </p:custDataLst>
          </p:nvPr>
        </p:nvSpPr>
        <p:spPr>
          <a:xfrm>
            <a:off x="7422075" y="3802540"/>
            <a:ext cx="2140568" cy="1107996"/>
          </a:xfrm>
          <a:prstGeom prst="rect">
            <a:avLst/>
          </a:prstGeom>
          <a:noFill/>
        </p:spPr>
        <p:txBody>
          <a:bodyPr wrap="square" rtlCol="0">
            <a:spAutoFit/>
          </a:bodyPr>
          <a:lstStyle/>
          <a:p>
            <a:pPr algn="ctr"/>
            <a:r>
              <a:rPr lang="en-US" altLang="zh-CN" sz="6600" dirty="0">
                <a:solidFill>
                  <a:prstClr val="white"/>
                </a:solidFill>
                <a:latin typeface="微软雅黑" panose="020B0503020204020204" pitchFamily="34" charset="-122"/>
                <a:ea typeface="微软雅黑" panose="020B0503020204020204" pitchFamily="34" charset="-122"/>
              </a:rPr>
              <a:t>02</a:t>
            </a:r>
            <a:endParaRPr lang="zh-CN" altLang="en-US" sz="6600" dirty="0">
              <a:solidFill>
                <a:prstClr val="white"/>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4350805" y="451957"/>
            <a:ext cx="3357715" cy="830997"/>
          </a:xfrm>
          <a:prstGeom prst="rect">
            <a:avLst/>
          </a:prstGeom>
          <a:noFill/>
        </p:spPr>
        <p:txBody>
          <a:bodyPr wrap="none" rtlCol="0">
            <a:spAutoFit/>
          </a:bodyPr>
          <a:lstStyle/>
          <a:p>
            <a:pPr algn="ctr"/>
            <a:r>
              <a:rPr lang="en-US" altLang="zh-CN" sz="4800" dirty="0">
                <a:solidFill>
                  <a:schemeClr val="bg1"/>
                </a:solidFill>
                <a:latin typeface="微软雅黑" panose="020B0503020204020204" pitchFamily="34" charset="-122"/>
                <a:ea typeface="微软雅黑" panose="020B0503020204020204" pitchFamily="34" charset="-122"/>
              </a:rPr>
              <a:t>PART TWO</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854565" y="1234736"/>
            <a:ext cx="3967565" cy="521970"/>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dirty="0">
                <a:solidFill>
                  <a:schemeClr val="bg1"/>
                </a:solidFill>
                <a:latin typeface="微软雅黑" panose="020B0503020204020204" pitchFamily="34" charset="-122"/>
                <a:ea typeface="微软雅黑" panose="020B0503020204020204" pitchFamily="34" charset="-122"/>
                <a:cs typeface="Yuanti SC" charset="-122"/>
              </a:rPr>
              <a:t>用户分析</a:t>
            </a:r>
            <a:endParaRPr kumimoji="1" lang="zh-CN" altLang="en-US" sz="2800" dirty="0">
              <a:solidFill>
                <a:schemeClr val="bg1"/>
              </a:solidFill>
              <a:latin typeface="微软雅黑" panose="020B0503020204020204" pitchFamily="34" charset="-122"/>
              <a:ea typeface="微软雅黑" panose="020B0503020204020204" pitchFamily="34" charset="-122"/>
              <a:cs typeface="Yuanti SC" charset="-122"/>
            </a:endParaRPr>
          </a:p>
        </p:txBody>
      </p:sp>
      <p:sp>
        <p:nvSpPr>
          <p:cNvPr id="12" name="矩形 11"/>
          <p:cNvSpPr>
            <a:spLocks noChangeArrowheads="1"/>
          </p:cNvSpPr>
          <p:nvPr/>
        </p:nvSpPr>
        <p:spPr bwMode="auto">
          <a:xfrm>
            <a:off x="5226507" y="1833274"/>
            <a:ext cx="2635631"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cs typeface="Yuanti SC" charset="-122"/>
                <a:sym typeface="Arial" panose="020B0604020202020204" pitchFamily="34" charset="0"/>
              </a:rPr>
              <a:t>用户分析 痛点洞察</a:t>
            </a:r>
            <a:endParaRPr lang="en-US" altLang="zh-CN" sz="1400" dirty="0">
              <a:solidFill>
                <a:schemeClr val="bg1"/>
              </a:solidFill>
              <a:latin typeface="微软雅黑" panose="020B0503020204020204" pitchFamily="34" charset="-122"/>
              <a:ea typeface="微软雅黑" panose="020B0503020204020204" pitchFamily="34" charset="-122"/>
              <a:cs typeface="Yuanti SC"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37"/>
          <p:cNvSpPr/>
          <p:nvPr>
            <p:custDataLst>
              <p:tags r:id="rId1"/>
            </p:custDataLst>
          </p:nvPr>
        </p:nvSpPr>
        <p:spPr>
          <a:xfrm>
            <a:off x="0" y="-146"/>
            <a:ext cx="12192000" cy="37604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custDataLst>
              <p:tags r:id="rId2"/>
            </p:custDataLst>
          </p:nvPr>
        </p:nvPicPr>
        <p:blipFill rotWithShape="1">
          <a:blip r:embed="rId3" cstate="print">
            <a:extLst>
              <a:ext uri="{BEBA8EAE-BF5A-486C-A8C5-ECC9F3942E4B}">
                <a14:imgProps xmlns:a14="http://schemas.microsoft.com/office/drawing/2010/main">
                  <a14:imgLayer r:embed="rId4">
                    <a14:imgEffect>
                      <a14:brightnessContrast bright="-34000"/>
                    </a14:imgEffect>
                  </a14:imgLayer>
                </a14:imgProps>
              </a:ext>
              <a:ext uri="{28A0092B-C50C-407E-A947-70E740481C1C}">
                <a14:useLocalDpi xmlns:a14="http://schemas.microsoft.com/office/drawing/2010/main" val="0"/>
              </a:ext>
            </a:extLst>
          </a:blip>
          <a:srcRect/>
          <a:stretch>
            <a:fillRect/>
          </a:stretch>
        </p:blipFill>
        <p:spPr>
          <a:xfrm>
            <a:off x="-1" y="1"/>
            <a:ext cx="12191729" cy="3760324"/>
          </a:xfrm>
          <a:prstGeom prst="rect">
            <a:avLst/>
          </a:prstGeom>
          <a:noFill/>
          <a:effectLst>
            <a:softEdge rad="0"/>
          </a:effectLst>
        </p:spPr>
      </p:pic>
      <p:sp>
        <p:nvSpPr>
          <p:cNvPr id="37" name="矩形 36"/>
          <p:cNvSpPr/>
          <p:nvPr>
            <p:custDataLst>
              <p:tags r:id="rId5"/>
            </p:custDataLst>
          </p:nvPr>
        </p:nvSpPr>
        <p:spPr>
          <a:xfrm>
            <a:off x="4324350" y="3543300"/>
            <a:ext cx="3543300" cy="2446020"/>
          </a:xfrm>
          <a:prstGeom prst="rect">
            <a:avLst/>
          </a:prstGeom>
          <a:solidFill>
            <a:schemeClr val="accent1"/>
          </a:solidFill>
          <a:ln>
            <a:noFill/>
          </a:ln>
          <a:effectLst>
            <a:outerShdw blurRad="317500" dist="38100" dir="5400000" sx="101000" sy="10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a:endParaRPr lang="zh-CN" altLang="en-US"/>
          </a:p>
        </p:txBody>
      </p:sp>
      <p:sp>
        <p:nvSpPr>
          <p:cNvPr id="23" name="矩形 22"/>
          <p:cNvSpPr/>
          <p:nvPr>
            <p:custDataLst>
              <p:tags r:id="rId6"/>
            </p:custDataLst>
          </p:nvPr>
        </p:nvSpPr>
        <p:spPr>
          <a:xfrm>
            <a:off x="8208854" y="3543300"/>
            <a:ext cx="3543300" cy="2446020"/>
          </a:xfrm>
          <a:prstGeom prst="rect">
            <a:avLst/>
          </a:prstGeom>
          <a:solidFill>
            <a:schemeClr val="accent1"/>
          </a:solidFill>
          <a:ln>
            <a:noFill/>
          </a:ln>
          <a:effectLst>
            <a:outerShdw blurRad="317500" dist="38100" dir="5400000" sx="101000" sy="10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a:endParaRPr lang="zh-CN" altLang="en-US"/>
          </a:p>
        </p:txBody>
      </p:sp>
      <p:sp>
        <p:nvSpPr>
          <p:cNvPr id="29" name="矩形 28"/>
          <p:cNvSpPr/>
          <p:nvPr>
            <p:custDataLst>
              <p:tags r:id="rId7"/>
            </p:custDataLst>
          </p:nvPr>
        </p:nvSpPr>
        <p:spPr>
          <a:xfrm>
            <a:off x="433712" y="3543300"/>
            <a:ext cx="3543300" cy="2446020"/>
          </a:xfrm>
          <a:prstGeom prst="rect">
            <a:avLst/>
          </a:prstGeom>
          <a:solidFill>
            <a:schemeClr val="accent1"/>
          </a:solidFill>
          <a:ln>
            <a:noFill/>
          </a:ln>
          <a:effectLst>
            <a:outerShdw blurRad="317500" dist="38100" dir="5400000" sx="101000" sy="101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a:endParaRPr lang="zh-CN" altLang="en-US"/>
          </a:p>
        </p:txBody>
      </p:sp>
      <p:sp>
        <p:nvSpPr>
          <p:cNvPr id="2" name="文本框 1"/>
          <p:cNvSpPr txBox="1"/>
          <p:nvPr>
            <p:custDataLst>
              <p:tags r:id="rId8"/>
            </p:custDataLst>
          </p:nvPr>
        </p:nvSpPr>
        <p:spPr>
          <a:xfrm>
            <a:off x="4488818" y="3655570"/>
            <a:ext cx="2048504" cy="914546"/>
          </a:xfrm>
          <a:prstGeom prst="rect">
            <a:avLst/>
          </a:prstGeom>
          <a:noFill/>
        </p:spPr>
        <p:txBody>
          <a:bodyPr wrap="square" lIns="90000" tIns="46800" rIns="90000" bIns="46800" rtlCol="0" anchor="b" anchorCtr="0">
            <a:normAutofit lnSpcReduction="10000"/>
          </a:bodyPr>
          <a:lstStyle>
            <a:defPPr>
              <a:defRPr lang="zh-CN"/>
            </a:defPPr>
            <a:lvl1pPr lvl="0" defTabSz="913765">
              <a:buSzPct val="25000"/>
              <a:defRPr sz="5400" b="1" spc="120">
                <a:solidFill>
                  <a:srgbClr val="262626"/>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a:solidFill>
                  <a:schemeClr val="tx1">
                    <a:lumMod val="75000"/>
                    <a:lumOff val="25000"/>
                  </a:schemeClr>
                </a:solidFill>
              </a:rPr>
              <a:t>02.</a:t>
            </a:r>
            <a:endParaRPr lang="zh-CN" altLang="en-US">
              <a:solidFill>
                <a:schemeClr val="tx1">
                  <a:lumMod val="75000"/>
                  <a:lumOff val="25000"/>
                </a:schemeClr>
              </a:solidFill>
            </a:endParaRPr>
          </a:p>
        </p:txBody>
      </p:sp>
      <p:sp>
        <p:nvSpPr>
          <p:cNvPr id="4" name="文本框 3"/>
          <p:cNvSpPr txBox="1"/>
          <p:nvPr>
            <p:custDataLst>
              <p:tags r:id="rId9"/>
            </p:custDataLst>
          </p:nvPr>
        </p:nvSpPr>
        <p:spPr>
          <a:xfrm>
            <a:off x="5650212" y="3858810"/>
            <a:ext cx="2217447" cy="508215"/>
          </a:xfrm>
          <a:prstGeom prst="rect">
            <a:avLst/>
          </a:prstGeom>
          <a:noFill/>
        </p:spPr>
        <p:txBody>
          <a:bodyPr wrap="square" lIns="90000" tIns="46800" rIns="90000" bIns="46800" rtlCol="0" anchor="b">
            <a:normAutofit/>
          </a:bodyPr>
          <a:lstStyle>
            <a:defPPr>
              <a:defRPr lang="zh-CN"/>
            </a:defPPr>
            <a:lvl1pPr lvl="0" defTabSz="913765">
              <a:buSzPct val="25000"/>
              <a:defRPr sz="2400" b="1" spc="120">
                <a:solidFill>
                  <a:srgbClr val="262626"/>
                </a:solidFill>
                <a:latin typeface="微软雅黑" panose="020B0503020204020204" pitchFamily="34" charset="-122"/>
                <a:ea typeface="微软雅黑" panose="020B0503020204020204" pitchFamily="34" charset="-122"/>
              </a:defRPr>
            </a:lvl1pPr>
          </a:lstStyle>
          <a:p>
            <a:r>
              <a:rPr lang="zh-CN" altLang="en-US">
                <a:solidFill>
                  <a:schemeClr val="tx1">
                    <a:lumMod val="75000"/>
                    <a:lumOff val="25000"/>
                  </a:schemeClr>
                </a:solidFill>
              </a:rPr>
              <a:t>职业</a:t>
            </a:r>
            <a:endParaRPr lang="zh-CN" altLang="en-US">
              <a:solidFill>
                <a:schemeClr val="tx1">
                  <a:lumMod val="75000"/>
                  <a:lumOff val="25000"/>
                </a:schemeClr>
              </a:solidFill>
            </a:endParaRPr>
          </a:p>
        </p:txBody>
      </p:sp>
      <p:sp>
        <p:nvSpPr>
          <p:cNvPr id="5" name="文本框 4"/>
          <p:cNvSpPr txBox="1"/>
          <p:nvPr>
            <p:custDataLst>
              <p:tags r:id="rId10"/>
            </p:custDataLst>
          </p:nvPr>
        </p:nvSpPr>
        <p:spPr>
          <a:xfrm>
            <a:off x="8373322" y="3655570"/>
            <a:ext cx="2048504" cy="914546"/>
          </a:xfrm>
          <a:prstGeom prst="rect">
            <a:avLst/>
          </a:prstGeom>
          <a:noFill/>
        </p:spPr>
        <p:txBody>
          <a:bodyPr wrap="square" lIns="90000" tIns="46800" rIns="90000" bIns="46800" rtlCol="0" anchor="b" anchorCtr="0">
            <a:normAutofit lnSpcReduction="10000"/>
          </a:bodyPr>
          <a:lstStyle>
            <a:defPPr>
              <a:defRPr lang="zh-CN"/>
            </a:defPPr>
            <a:lvl1pPr lvl="0" defTabSz="913765">
              <a:buSzPct val="25000"/>
              <a:defRPr sz="5400" b="1" spc="120">
                <a:solidFill>
                  <a:srgbClr val="262626"/>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a:solidFill>
                  <a:schemeClr val="tx1">
                    <a:lumMod val="75000"/>
                    <a:lumOff val="25000"/>
                  </a:schemeClr>
                </a:solidFill>
              </a:rPr>
              <a:t>03.</a:t>
            </a:r>
            <a:endParaRPr lang="zh-CN" altLang="en-US">
              <a:solidFill>
                <a:schemeClr val="tx1">
                  <a:lumMod val="75000"/>
                  <a:lumOff val="25000"/>
                </a:schemeClr>
              </a:solidFill>
            </a:endParaRPr>
          </a:p>
        </p:txBody>
      </p:sp>
      <p:sp>
        <p:nvSpPr>
          <p:cNvPr id="6" name="文本框 5"/>
          <p:cNvSpPr txBox="1"/>
          <p:nvPr>
            <p:custDataLst>
              <p:tags r:id="rId11"/>
            </p:custDataLst>
          </p:nvPr>
        </p:nvSpPr>
        <p:spPr>
          <a:xfrm>
            <a:off x="8373337" y="4570085"/>
            <a:ext cx="3202096" cy="1270764"/>
          </a:xfrm>
          <a:prstGeom prst="rect">
            <a:avLst/>
          </a:prstGeom>
          <a:noFill/>
        </p:spPr>
        <p:txBody>
          <a:bodyPr wrap="square" lIns="90000" tIns="46800" rIns="90000" bIns="46800" rtlCol="0">
            <a:normAutofit lnSpcReduction="20000"/>
          </a:bodyPr>
          <a:lstStyle>
            <a:defPPr>
              <a:defRPr lang="zh-CN"/>
            </a:defPPr>
            <a:lvl1pPr>
              <a:lnSpc>
                <a:spcPct val="150000"/>
              </a:lnSpc>
              <a:defRPr sz="14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a:t>由于调查的群体基本为工作人员，行为习惯较为统一，平时惯用</a:t>
            </a:r>
            <a:r>
              <a:rPr lang="en-US" altLang="zh-CN"/>
              <a:t>pc</a:t>
            </a:r>
            <a:r>
              <a:rPr lang="zh-CN" altLang="en-US"/>
              <a:t>进行办公，手机等移动端产品进行辅助，都有对协作文档不同程度的需求。</a:t>
            </a:r>
            <a:endParaRPr lang="zh-CN" altLang="en-US"/>
          </a:p>
        </p:txBody>
      </p:sp>
      <p:sp>
        <p:nvSpPr>
          <p:cNvPr id="7" name="文本框 6"/>
          <p:cNvSpPr txBox="1"/>
          <p:nvPr>
            <p:custDataLst>
              <p:tags r:id="rId12"/>
            </p:custDataLst>
          </p:nvPr>
        </p:nvSpPr>
        <p:spPr>
          <a:xfrm>
            <a:off x="9546963" y="3858810"/>
            <a:ext cx="2205245" cy="508215"/>
          </a:xfrm>
          <a:prstGeom prst="rect">
            <a:avLst/>
          </a:prstGeom>
          <a:noFill/>
        </p:spPr>
        <p:txBody>
          <a:bodyPr wrap="square" lIns="90000" tIns="46800" rIns="90000" bIns="46800" rtlCol="0" anchor="b">
            <a:normAutofit/>
          </a:bodyPr>
          <a:lstStyle>
            <a:defPPr>
              <a:defRPr lang="zh-CN"/>
            </a:defPPr>
            <a:lvl1pPr lvl="0" defTabSz="913765">
              <a:buSzPct val="25000"/>
              <a:defRPr sz="2400" b="1" spc="120">
                <a:solidFill>
                  <a:srgbClr val="262626"/>
                </a:solidFill>
                <a:latin typeface="微软雅黑" panose="020B0503020204020204" pitchFamily="34" charset="-122"/>
                <a:ea typeface="微软雅黑" panose="020B0503020204020204" pitchFamily="34" charset="-122"/>
              </a:defRPr>
            </a:lvl1pPr>
          </a:lstStyle>
          <a:p>
            <a:r>
              <a:rPr lang="zh-CN" altLang="en-US">
                <a:solidFill>
                  <a:schemeClr val="tx1">
                    <a:lumMod val="75000"/>
                    <a:lumOff val="25000"/>
                  </a:schemeClr>
                </a:solidFill>
              </a:rPr>
              <a:t>行为习惯</a:t>
            </a:r>
            <a:endParaRPr lang="zh-CN" altLang="en-US">
              <a:solidFill>
                <a:schemeClr val="tx1">
                  <a:lumMod val="75000"/>
                  <a:lumOff val="25000"/>
                </a:schemeClr>
              </a:solidFill>
            </a:endParaRPr>
          </a:p>
        </p:txBody>
      </p:sp>
      <p:sp>
        <p:nvSpPr>
          <p:cNvPr id="8" name="文本框 7"/>
          <p:cNvSpPr txBox="1"/>
          <p:nvPr>
            <p:custDataLst>
              <p:tags r:id="rId13"/>
            </p:custDataLst>
          </p:nvPr>
        </p:nvSpPr>
        <p:spPr>
          <a:xfrm>
            <a:off x="598180" y="3655570"/>
            <a:ext cx="2048504" cy="914546"/>
          </a:xfrm>
          <a:prstGeom prst="rect">
            <a:avLst/>
          </a:prstGeom>
          <a:noFill/>
        </p:spPr>
        <p:txBody>
          <a:bodyPr wrap="square" lIns="90000" tIns="46800" rIns="90000" bIns="46800" rtlCol="0" anchor="b" anchorCtr="0">
            <a:normAutofit lnSpcReduction="10000"/>
          </a:bodyPr>
          <a:lstStyle>
            <a:defPPr>
              <a:defRPr lang="zh-CN"/>
            </a:defPPr>
            <a:lvl1pPr lvl="0" defTabSz="913765">
              <a:buSzPct val="25000"/>
              <a:defRPr sz="5400" b="1" spc="12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a:solidFill>
                  <a:schemeClr val="tx1">
                    <a:lumMod val="75000"/>
                    <a:lumOff val="25000"/>
                  </a:schemeClr>
                </a:solidFill>
              </a:rPr>
              <a:t>01.</a:t>
            </a:r>
            <a:endParaRPr lang="zh-CN" altLang="en-US">
              <a:solidFill>
                <a:schemeClr val="tx1">
                  <a:lumMod val="75000"/>
                  <a:lumOff val="25000"/>
                </a:schemeClr>
              </a:solidFill>
            </a:endParaRPr>
          </a:p>
        </p:txBody>
      </p:sp>
      <p:sp>
        <p:nvSpPr>
          <p:cNvPr id="10" name="文本框 9"/>
          <p:cNvSpPr txBox="1"/>
          <p:nvPr>
            <p:custDataLst>
              <p:tags r:id="rId14"/>
            </p:custDataLst>
          </p:nvPr>
        </p:nvSpPr>
        <p:spPr>
          <a:xfrm>
            <a:off x="598118" y="4570085"/>
            <a:ext cx="3213403" cy="758787"/>
          </a:xfrm>
          <a:prstGeom prst="rect">
            <a:avLst/>
          </a:prstGeom>
          <a:noFill/>
        </p:spPr>
        <p:txBody>
          <a:bodyPr wrap="square" lIns="90000" tIns="46800" rIns="90000" bIns="46800" rtlCol="0">
            <a:normAutofit/>
          </a:bodyPr>
          <a:lstStyle>
            <a:defPPr>
              <a:defRPr lang="zh-CN"/>
            </a:defPPr>
            <a:lvl1pPr>
              <a:lnSpc>
                <a:spcPct val="150000"/>
              </a:lnSpc>
              <a:defRPr sz="1400">
                <a:solidFill>
                  <a:schemeClr val="bg1"/>
                </a:solidFill>
                <a:latin typeface="微软雅黑" panose="020B0503020204020204" pitchFamily="34" charset="-122"/>
                <a:ea typeface="微软雅黑" panose="020B0503020204020204" pitchFamily="34" charset="-122"/>
              </a:defRPr>
            </a:lvl1pPr>
          </a:lstStyle>
          <a:p>
            <a:r>
              <a:rPr lang="zh-CN" altLang="en-US">
                <a:solidFill>
                  <a:schemeClr val="tx1">
                    <a:lumMod val="50000"/>
                    <a:lumOff val="50000"/>
                  </a:schemeClr>
                </a:solidFill>
              </a:rPr>
              <a:t>本次抽取样本男女比基本占比为</a:t>
            </a:r>
            <a:r>
              <a:rPr lang="en-US" altLang="zh-CN" b="1">
                <a:solidFill>
                  <a:schemeClr val="tx1">
                    <a:lumMod val="50000"/>
                    <a:lumOff val="50000"/>
                  </a:schemeClr>
                </a:solidFill>
              </a:rPr>
              <a:t>1</a:t>
            </a:r>
            <a:r>
              <a:rPr lang="zh-CN" altLang="en-US" b="1">
                <a:solidFill>
                  <a:schemeClr val="tx1">
                    <a:lumMod val="50000"/>
                    <a:lumOff val="50000"/>
                  </a:schemeClr>
                </a:solidFill>
              </a:rPr>
              <a:t>：</a:t>
            </a:r>
            <a:r>
              <a:rPr lang="en-US" altLang="zh-CN" b="1">
                <a:solidFill>
                  <a:schemeClr val="tx1">
                    <a:lumMod val="50000"/>
                    <a:lumOff val="50000"/>
                  </a:schemeClr>
                </a:solidFill>
              </a:rPr>
              <a:t>1</a:t>
            </a:r>
            <a:r>
              <a:rPr lang="zh-CN" altLang="en-US">
                <a:solidFill>
                  <a:schemeClr val="tx1">
                    <a:lumMod val="50000"/>
                    <a:lumOff val="50000"/>
                  </a:schemeClr>
                </a:solidFill>
              </a:rPr>
              <a:t>，</a:t>
            </a:r>
            <a:endParaRPr lang="zh-CN" altLang="en-US">
              <a:solidFill>
                <a:schemeClr val="tx1">
                  <a:lumMod val="50000"/>
                  <a:lumOff val="50000"/>
                </a:schemeClr>
              </a:solidFill>
            </a:endParaRPr>
          </a:p>
          <a:p>
            <a:r>
              <a:rPr lang="zh-CN" altLang="en-US">
                <a:solidFill>
                  <a:schemeClr val="tx1">
                    <a:lumMod val="50000"/>
                    <a:lumOff val="50000"/>
                  </a:schemeClr>
                </a:solidFill>
              </a:rPr>
              <a:t>年龄集中在</a:t>
            </a:r>
            <a:r>
              <a:rPr lang="en-US" altLang="zh-CN" b="1">
                <a:solidFill>
                  <a:schemeClr val="tx1">
                    <a:lumMod val="50000"/>
                    <a:lumOff val="50000"/>
                  </a:schemeClr>
                </a:solidFill>
              </a:rPr>
              <a:t>20~45</a:t>
            </a:r>
            <a:r>
              <a:rPr lang="zh-CN" altLang="en-US" b="1">
                <a:solidFill>
                  <a:schemeClr val="tx1">
                    <a:lumMod val="50000"/>
                    <a:lumOff val="50000"/>
                  </a:schemeClr>
                </a:solidFill>
              </a:rPr>
              <a:t>岁</a:t>
            </a:r>
            <a:r>
              <a:rPr lang="zh-CN" altLang="en-US">
                <a:solidFill>
                  <a:schemeClr val="tx1">
                    <a:lumMod val="50000"/>
                    <a:lumOff val="50000"/>
                  </a:schemeClr>
                </a:solidFill>
              </a:rPr>
              <a:t>年龄层。</a:t>
            </a:r>
            <a:endParaRPr lang="zh-CN" altLang="en-US">
              <a:solidFill>
                <a:schemeClr val="tx1">
                  <a:lumMod val="50000"/>
                  <a:lumOff val="50000"/>
                </a:schemeClr>
              </a:solidFill>
            </a:endParaRPr>
          </a:p>
        </p:txBody>
      </p:sp>
      <p:sp>
        <p:nvSpPr>
          <p:cNvPr id="11" name="文本框 10"/>
          <p:cNvSpPr txBox="1"/>
          <p:nvPr>
            <p:custDataLst>
              <p:tags r:id="rId15"/>
            </p:custDataLst>
          </p:nvPr>
        </p:nvSpPr>
        <p:spPr>
          <a:xfrm>
            <a:off x="1724970" y="3858797"/>
            <a:ext cx="2252020" cy="508215"/>
          </a:xfrm>
          <a:prstGeom prst="rect">
            <a:avLst/>
          </a:prstGeom>
          <a:noFill/>
        </p:spPr>
        <p:txBody>
          <a:bodyPr wrap="square" lIns="90000" tIns="46800" rIns="90000" bIns="46800" rtlCol="0" anchor="b">
            <a:normAutofit/>
          </a:bodyPr>
          <a:lstStyle>
            <a:defPPr>
              <a:defRPr lang="zh-CN"/>
            </a:defPPr>
            <a:lvl1pPr lvl="0" defTabSz="913765">
              <a:buSzPct val="25000"/>
              <a:defRPr sz="2400" b="1">
                <a:solidFill>
                  <a:schemeClr val="bg1"/>
                </a:solidFill>
                <a:latin typeface="微软雅黑" panose="020B0503020204020204" pitchFamily="34" charset="-122"/>
                <a:ea typeface="微软雅黑" panose="020B0503020204020204" pitchFamily="34" charset="-122"/>
              </a:defRPr>
            </a:lvl1pPr>
          </a:lstStyle>
          <a:p>
            <a:r>
              <a:rPr lang="zh-CN" altLang="en-US">
                <a:solidFill>
                  <a:schemeClr val="tx1">
                    <a:lumMod val="75000"/>
                    <a:lumOff val="25000"/>
                  </a:schemeClr>
                </a:solidFill>
              </a:rPr>
              <a:t>性别&amp;年龄</a:t>
            </a:r>
            <a:endParaRPr lang="zh-CN" altLang="en-US">
              <a:solidFill>
                <a:schemeClr val="tx1">
                  <a:lumMod val="75000"/>
                  <a:lumOff val="25000"/>
                </a:schemeClr>
              </a:solidFill>
            </a:endParaRPr>
          </a:p>
        </p:txBody>
      </p:sp>
      <p:sp>
        <p:nvSpPr>
          <p:cNvPr id="12" name="文本框 11"/>
          <p:cNvSpPr txBox="1"/>
          <p:nvPr>
            <p:custDataLst>
              <p:tags r:id="rId16"/>
            </p:custDataLst>
          </p:nvPr>
        </p:nvSpPr>
        <p:spPr>
          <a:xfrm>
            <a:off x="3218302" y="1021644"/>
            <a:ext cx="5754850" cy="876837"/>
          </a:xfrm>
          <a:prstGeom prst="rect">
            <a:avLst/>
          </a:prstGeom>
          <a:noFill/>
          <a:ln>
            <a:noFill/>
          </a:ln>
        </p:spPr>
        <p:txBody>
          <a:bodyPr wrap="square" lIns="91440" tIns="45720" rIns="91440" bIns="45720" anchor="b" anchorCtr="0">
            <a:normAutofit fontScale="75000" lnSpcReduction="10000"/>
          </a:bodyPr>
          <a:lstStyle>
            <a:defPPr>
              <a:defRPr lang="zh-CN"/>
            </a:defPPr>
            <a:lvl1pPr algn="ctr" defTabSz="913765">
              <a:lnSpc>
                <a:spcPct val="150000"/>
              </a:lnSpc>
              <a:buSzPct val="25000"/>
              <a:defRPr sz="4800" b="1" spc="60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群体特征</a:t>
            </a:r>
            <a:endParaRPr lang="zh-CN" altLang="en-US"/>
          </a:p>
        </p:txBody>
      </p:sp>
      <p:sp>
        <p:nvSpPr>
          <p:cNvPr id="13" name="文本框 12"/>
          <p:cNvSpPr txBox="1"/>
          <p:nvPr>
            <p:custDataLst>
              <p:tags r:id="rId17"/>
            </p:custDataLst>
          </p:nvPr>
        </p:nvSpPr>
        <p:spPr>
          <a:xfrm>
            <a:off x="3218302" y="1910058"/>
            <a:ext cx="5754850" cy="590074"/>
          </a:xfrm>
          <a:prstGeom prst="rect">
            <a:avLst/>
          </a:prstGeom>
          <a:noFill/>
          <a:ln>
            <a:noFill/>
          </a:ln>
        </p:spPr>
        <p:txBody>
          <a:bodyPr wrap="square" lIns="91440" tIns="45720" rIns="91440" bIns="45720" anchor="t" anchorCtr="0">
            <a:normAutofit/>
          </a:bodyPr>
          <a:lstStyle>
            <a:defPPr>
              <a:defRPr lang="zh-CN"/>
            </a:defPPr>
            <a:lvl1pPr algn="ctr" defTabSz="913765">
              <a:lnSpc>
                <a:spcPct val="150000"/>
              </a:lnSpc>
              <a:buSzPct val="25000"/>
              <a:defRPr kumimoji="0" i="0" u="none" strike="noStrike" cap="none" spc="600" normalizeH="0" baseline="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defRPr>
            </a:lvl1pPr>
          </a:lstStyle>
          <a:p>
            <a:r>
              <a:rPr lang="zh-CN" altLang="en-US"/>
              <a:t>基于问卷调研数据综合显示</a:t>
            </a:r>
            <a:endParaRPr lang="zh-CN" altLang="en-US"/>
          </a:p>
        </p:txBody>
      </p:sp>
      <p:sp>
        <p:nvSpPr>
          <p:cNvPr id="14" name="文本框 13"/>
          <p:cNvSpPr txBox="1"/>
          <p:nvPr>
            <p:custDataLst>
              <p:tags r:id="rId18"/>
            </p:custDataLst>
          </p:nvPr>
        </p:nvSpPr>
        <p:spPr>
          <a:xfrm>
            <a:off x="4488775" y="4570095"/>
            <a:ext cx="3202096" cy="1342193"/>
          </a:xfrm>
          <a:prstGeom prst="rect">
            <a:avLst/>
          </a:prstGeom>
          <a:noFill/>
        </p:spPr>
        <p:txBody>
          <a:bodyPr wrap="square" lIns="90000" tIns="46800" rIns="90000" bIns="46800" rtlCol="0">
            <a:normAutofit fontScale="50000"/>
          </a:bodyPr>
          <a:lstStyle>
            <a:defPPr>
              <a:defRPr lang="zh-CN"/>
            </a:defPPr>
            <a:lvl1pPr>
              <a:lnSpc>
                <a:spcPct val="150000"/>
              </a:lnSpc>
              <a:defRPr sz="14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2300"/>
              <a:t>本次调查问卷涉及的群体有：</a:t>
            </a:r>
            <a:r>
              <a:rPr lang="zh-CN" altLang="en-US" sz="2300" b="1"/>
              <a:t>互联网行业（占比最大</a:t>
            </a:r>
            <a:r>
              <a:rPr lang="en-US" altLang="zh-CN" sz="2300" b="1"/>
              <a:t>)</a:t>
            </a:r>
            <a:r>
              <a:rPr lang="zh-CN" altLang="en-US" sz="2300"/>
              <a:t>、教育行业、志愿者服务行业等涉及的职业有设计师、高层领导、开发、产品经理、学生等。</a:t>
            </a:r>
            <a:endParaRPr lang="zh-CN" altLang="en-US" sz="2300"/>
          </a:p>
        </p:txBody>
      </p:sp>
    </p:spTree>
    <p:custDataLst>
      <p:tags r:id="rId1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27905" y="568960"/>
            <a:ext cx="2301875" cy="1076325"/>
          </a:xfrm>
          <a:prstGeom prst="rect">
            <a:avLst/>
          </a:prstGeom>
          <a:noFill/>
        </p:spPr>
        <p:txBody>
          <a:bodyPr wrap="square" rtlCol="0">
            <a:noAutofit/>
          </a:bodyPr>
          <a:lstStyle/>
          <a:p>
            <a:pPr algn="ctr"/>
            <a:r>
              <a:rPr lang="zh-CN" altLang="en-US" sz="3200" dirty="0">
                <a:solidFill>
                  <a:srgbClr val="43536A"/>
                </a:solidFill>
                <a:latin typeface="Helvetica" panose="020B0604020202030204" pitchFamily="34" charset="0"/>
              </a:rPr>
              <a:t>用户故事</a:t>
            </a:r>
            <a:endParaRPr lang="zh-CN" altLang="en-US" sz="3200" dirty="0">
              <a:solidFill>
                <a:srgbClr val="43536A"/>
              </a:solidFill>
              <a:latin typeface="Helvetica" panose="020B0604020202030204" pitchFamily="34" charset="0"/>
            </a:endParaRPr>
          </a:p>
        </p:txBody>
      </p:sp>
      <p:cxnSp>
        <p:nvCxnSpPr>
          <p:cNvPr id="6" name="直接连接符 5"/>
          <p:cNvCxnSpPr/>
          <p:nvPr/>
        </p:nvCxnSpPr>
        <p:spPr>
          <a:xfrm>
            <a:off x="5634038" y="1319213"/>
            <a:ext cx="62865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545422" y="1645491"/>
            <a:ext cx="7101033" cy="460375"/>
          </a:xfrm>
          <a:prstGeom prst="rect">
            <a:avLst/>
          </a:prstGeom>
          <a:noFill/>
        </p:spPr>
        <p:txBody>
          <a:bodyPr wrap="square" rtlCol="0">
            <a:spAutoFit/>
          </a:bodyPr>
          <a:lstStyle/>
          <a:p>
            <a:pPr algn="ctr"/>
            <a:r>
              <a:rPr lang="zh-CN" altLang="en-US" sz="1200" dirty="0">
                <a:solidFill>
                  <a:schemeClr val="bg1">
                    <a:lumMod val="50000"/>
                  </a:schemeClr>
                </a:solidFill>
                <a:latin typeface="Helvetica" panose="020B0604020202030204" pitchFamily="34" charset="0"/>
              </a:rPr>
              <a:t>我们主要针对协作类</a:t>
            </a:r>
            <a:r>
              <a:rPr lang="en-US" altLang="zh-CN" sz="1200" dirty="0">
                <a:solidFill>
                  <a:schemeClr val="bg1">
                    <a:lumMod val="50000"/>
                  </a:schemeClr>
                </a:solidFill>
                <a:latin typeface="Helvetica" panose="020B0604020202030204" pitchFamily="34" charset="0"/>
              </a:rPr>
              <a:t>app</a:t>
            </a:r>
            <a:r>
              <a:rPr lang="zh-CN" altLang="en-US" sz="1200" dirty="0">
                <a:solidFill>
                  <a:schemeClr val="bg1">
                    <a:lumMod val="50000"/>
                  </a:schemeClr>
                </a:solidFill>
                <a:latin typeface="Helvetica" panose="020B0604020202030204" pitchFamily="34" charset="0"/>
              </a:rPr>
              <a:t>的可能适用人群：从基层到高层的企业人员、以及部分社会团体人士开展了调研，设计了问卷，并且针对部分典型案例进行了总结和分析。</a:t>
            </a:r>
            <a:endParaRPr lang="zh-CN" altLang="en-US" sz="1200" dirty="0">
              <a:solidFill>
                <a:schemeClr val="bg1">
                  <a:lumMod val="50000"/>
                </a:schemeClr>
              </a:solidFill>
              <a:latin typeface="Helvetica" panose="020B0604020202030204" pitchFamily="34" charset="0"/>
            </a:endParaRPr>
          </a:p>
        </p:txBody>
      </p:sp>
      <p:grpSp>
        <p:nvGrpSpPr>
          <p:cNvPr id="9" name="组合 8"/>
          <p:cNvGrpSpPr/>
          <p:nvPr userDrawn="1"/>
        </p:nvGrpSpPr>
        <p:grpSpPr>
          <a:xfrm>
            <a:off x="1764604" y="2765269"/>
            <a:ext cx="1725295" cy="4316730"/>
            <a:chOff x="2169" y="4018"/>
            <a:chExt cx="2717" cy="6798"/>
          </a:xfrm>
        </p:grpSpPr>
        <p:pic>
          <p:nvPicPr>
            <p:cNvPr id="10" name="图片 9" descr="https://images.unsplash.com/photo-1446902236611-65b30daefc2a?ixlib=rb-0.3.5&amp;q=80&amp;fm=jpg&amp;crop=entropy&amp;w=1080&amp;fit=max&amp;s=c96722f6307a4fadf909ca4c8e498188"/>
            <p:cNvPicPr>
              <a:picLocks noChangeAspect="1" noChangeArrowheads="1"/>
            </p:cNvPicPr>
            <p:nvPr/>
          </p:nvPicPr>
          <p:blipFill>
            <a:blip r:embed="rId1" cstate="print">
              <a:extLst>
                <a:ext uri="{28A0092B-C50C-407E-A947-70E740481C1C}">
                  <a14:useLocalDpi xmlns:a14="http://schemas.microsoft.com/office/drawing/2010/main" val="0"/>
                </a:ext>
              </a:extLst>
            </a:blip>
            <a:srcRect l="32743"/>
            <a:stretch>
              <a:fillRect/>
            </a:stretch>
          </p:blipFill>
          <p:spPr bwMode="auto">
            <a:xfrm>
              <a:off x="2605" y="4018"/>
              <a:ext cx="1844" cy="1828"/>
            </a:xfrm>
            <a:custGeom>
              <a:avLst/>
              <a:gdLst>
                <a:gd name="connsiteX0" fmla="*/ 585932 w 1171101"/>
                <a:gd name="connsiteY0" fmla="*/ 0 h 1160820"/>
                <a:gd name="connsiteX1" fmla="*/ 1159960 w 1171101"/>
                <a:gd name="connsiteY1" fmla="*/ 467846 h 1160820"/>
                <a:gd name="connsiteX2" fmla="*/ 1171101 w 1171101"/>
                <a:gd name="connsiteY2" fmla="*/ 578363 h 1160820"/>
                <a:gd name="connsiteX3" fmla="*/ 1171101 w 1171101"/>
                <a:gd name="connsiteY3" fmla="*/ 593501 h 1160820"/>
                <a:gd name="connsiteX4" fmla="*/ 1159960 w 1171101"/>
                <a:gd name="connsiteY4" fmla="*/ 704018 h 1160820"/>
                <a:gd name="connsiteX5" fmla="*/ 704018 w 1171101"/>
                <a:gd name="connsiteY5" fmla="*/ 1159960 h 1160820"/>
                <a:gd name="connsiteX6" fmla="*/ 695486 w 1171101"/>
                <a:gd name="connsiteY6" fmla="*/ 1160820 h 1160820"/>
                <a:gd name="connsiteX7" fmla="*/ 476378 w 1171101"/>
                <a:gd name="connsiteY7" fmla="*/ 1160820 h 1160820"/>
                <a:gd name="connsiteX8" fmla="*/ 467846 w 1171101"/>
                <a:gd name="connsiteY8" fmla="*/ 1159960 h 1160820"/>
                <a:gd name="connsiteX9" fmla="*/ 0 w 1171101"/>
                <a:gd name="connsiteY9" fmla="*/ 585932 h 1160820"/>
                <a:gd name="connsiteX10" fmla="*/ 585932 w 1171101"/>
                <a:gd name="connsiteY10" fmla="*/ 0 h 11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101" h="1160820">
                  <a:moveTo>
                    <a:pt x="585932" y="0"/>
                  </a:moveTo>
                  <a:cubicBezTo>
                    <a:pt x="869083" y="0"/>
                    <a:pt x="1105324" y="200847"/>
                    <a:pt x="1159960" y="467846"/>
                  </a:cubicBezTo>
                  <a:lnTo>
                    <a:pt x="1171101" y="578363"/>
                  </a:lnTo>
                  <a:lnTo>
                    <a:pt x="1171101" y="593501"/>
                  </a:lnTo>
                  <a:lnTo>
                    <a:pt x="1159960" y="704018"/>
                  </a:lnTo>
                  <a:cubicBezTo>
                    <a:pt x="1113129" y="932874"/>
                    <a:pt x="932874" y="1113129"/>
                    <a:pt x="704018" y="1159960"/>
                  </a:cubicBezTo>
                  <a:lnTo>
                    <a:pt x="695486" y="1160820"/>
                  </a:lnTo>
                  <a:lnTo>
                    <a:pt x="476378" y="1160820"/>
                  </a:lnTo>
                  <a:lnTo>
                    <a:pt x="467846" y="1159960"/>
                  </a:lnTo>
                  <a:cubicBezTo>
                    <a:pt x="200847" y="1105324"/>
                    <a:pt x="0" y="869083"/>
                    <a:pt x="0" y="585932"/>
                  </a:cubicBezTo>
                  <a:cubicBezTo>
                    <a:pt x="0" y="262331"/>
                    <a:pt x="262331" y="0"/>
                    <a:pt x="585932" y="0"/>
                  </a:cubicBezTo>
                  <a:close/>
                </a:path>
              </a:pathLst>
            </a:cu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789" y="6034"/>
              <a:ext cx="1476" cy="630"/>
            </a:xfrm>
            <a:prstGeom prst="rect">
              <a:avLst/>
            </a:prstGeom>
            <a:noFill/>
          </p:spPr>
          <p:txBody>
            <a:bodyPr wrap="square" rtlCol="0">
              <a:spAutoFit/>
            </a:bodyPr>
            <a:lstStyle/>
            <a:p>
              <a:pPr algn="ctr"/>
              <a:r>
                <a:rPr lang="en-US" altLang="zh-CN" sz="2000" dirty="0">
                  <a:solidFill>
                    <a:schemeClr val="bg1">
                      <a:lumMod val="50000"/>
                    </a:schemeClr>
                  </a:solidFill>
                  <a:latin typeface="Helvetica" panose="020B0604020202030204" pitchFamily="34" charset="0"/>
                </a:rPr>
                <a:t>Jack</a:t>
              </a:r>
              <a:endParaRPr lang="zh-CN" altLang="en-US" sz="2000" dirty="0">
                <a:solidFill>
                  <a:schemeClr val="bg1">
                    <a:lumMod val="50000"/>
                  </a:schemeClr>
                </a:solidFill>
                <a:latin typeface="Helvetica" panose="020B0604020202030204" pitchFamily="34" charset="0"/>
              </a:endParaRPr>
            </a:p>
          </p:txBody>
        </p:sp>
        <p:sp>
          <p:nvSpPr>
            <p:cNvPr id="17" name="Subtitle 2"/>
            <p:cNvSpPr txBox="1"/>
            <p:nvPr/>
          </p:nvSpPr>
          <p:spPr bwMode="auto">
            <a:xfrm>
              <a:off x="2169" y="6664"/>
              <a:ext cx="2717" cy="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互联网码农 男 </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20s</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1. </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工作中经常会有</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多种文档的对接需要</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，例如需求文档、</a:t>
              </a: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api</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文档等；</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2.</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 评审需求时需要指出需求文档里面的</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缺漏</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，所以需要对需求缺漏进行备注；</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3.</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 认为手机查阅文档比较方便，但是使用手机办公场景较少。</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ctr" eaLnBrk="1" hangingPunct="1">
                <a:lnSpc>
                  <a:spcPct val="120000"/>
                </a:lnSpc>
                <a:buFontTx/>
                <a:buNone/>
              </a:pP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pSp>
      <p:grpSp>
        <p:nvGrpSpPr>
          <p:cNvPr id="11" name="组合 10"/>
          <p:cNvGrpSpPr/>
          <p:nvPr userDrawn="1"/>
        </p:nvGrpSpPr>
        <p:grpSpPr>
          <a:xfrm>
            <a:off x="4093784" y="2745161"/>
            <a:ext cx="1724660" cy="4112895"/>
            <a:chOff x="5917" y="3971"/>
            <a:chExt cx="2716" cy="6477"/>
          </a:xfrm>
        </p:grpSpPr>
        <p:pic>
          <p:nvPicPr>
            <p:cNvPr id="16" name="图片 15" descr="Photo By Forrest Cavale"/>
            <p:cNvPicPr>
              <a:picLocks noChangeAspect="1" noChangeArrowheads="1"/>
            </p:cNvPicPr>
            <p:nvPr/>
          </p:nvPicPr>
          <p:blipFill>
            <a:blip r:embed="rId2" cstate="print">
              <a:extLst>
                <a:ext uri="{28A0092B-C50C-407E-A947-70E740481C1C}">
                  <a14:useLocalDpi xmlns:a14="http://schemas.microsoft.com/office/drawing/2010/main" val="0"/>
                </a:ext>
              </a:extLst>
            </a:blip>
            <a:srcRect l="5443" r="27613"/>
            <a:stretch>
              <a:fillRect/>
            </a:stretch>
          </p:blipFill>
          <p:spPr bwMode="auto">
            <a:xfrm>
              <a:off x="6353" y="3971"/>
              <a:ext cx="1844" cy="1837"/>
            </a:xfrm>
            <a:custGeom>
              <a:avLst/>
              <a:gdLst>
                <a:gd name="connsiteX0" fmla="*/ 537301 w 1171102"/>
                <a:gd name="connsiteY0" fmla="*/ 0 h 1166237"/>
                <a:gd name="connsiteX1" fmla="*/ 633801 w 1171102"/>
                <a:gd name="connsiteY1" fmla="*/ 0 h 1166237"/>
                <a:gd name="connsiteX2" fmla="*/ 703560 w 1171102"/>
                <a:gd name="connsiteY2" fmla="*/ 7032 h 1166237"/>
                <a:gd name="connsiteX3" fmla="*/ 1171102 w 1171102"/>
                <a:gd name="connsiteY3" fmla="*/ 580687 h 1166237"/>
                <a:gd name="connsiteX4" fmla="*/ 703560 w 1171102"/>
                <a:gd name="connsiteY4" fmla="*/ 1154342 h 1166237"/>
                <a:gd name="connsiteX5" fmla="*/ 585561 w 1171102"/>
                <a:gd name="connsiteY5" fmla="*/ 1166237 h 1166237"/>
                <a:gd name="connsiteX6" fmla="*/ 585541 w 1171102"/>
                <a:gd name="connsiteY6" fmla="*/ 1166237 h 1166237"/>
                <a:gd name="connsiteX7" fmla="*/ 467542 w 1171102"/>
                <a:gd name="connsiteY7" fmla="*/ 1154342 h 1166237"/>
                <a:gd name="connsiteX8" fmla="*/ 0 w 1171102"/>
                <a:gd name="connsiteY8" fmla="*/ 580687 h 1166237"/>
                <a:gd name="connsiteX9" fmla="*/ 467542 w 1171102"/>
                <a:gd name="connsiteY9" fmla="*/ 7032 h 116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1102" h="1166237">
                  <a:moveTo>
                    <a:pt x="537301" y="0"/>
                  </a:moveTo>
                  <a:lnTo>
                    <a:pt x="633801" y="0"/>
                  </a:lnTo>
                  <a:lnTo>
                    <a:pt x="703560" y="7032"/>
                  </a:lnTo>
                  <a:cubicBezTo>
                    <a:pt x="970386" y="61633"/>
                    <a:pt x="1171102" y="297720"/>
                    <a:pt x="1171102" y="580687"/>
                  </a:cubicBezTo>
                  <a:cubicBezTo>
                    <a:pt x="1171102" y="863654"/>
                    <a:pt x="970386" y="1099742"/>
                    <a:pt x="703560" y="1154342"/>
                  </a:cubicBezTo>
                  <a:lnTo>
                    <a:pt x="585561" y="1166237"/>
                  </a:lnTo>
                  <a:lnTo>
                    <a:pt x="585541" y="1166237"/>
                  </a:lnTo>
                  <a:lnTo>
                    <a:pt x="467542" y="1154342"/>
                  </a:lnTo>
                  <a:cubicBezTo>
                    <a:pt x="200717" y="1099742"/>
                    <a:pt x="0" y="863654"/>
                    <a:pt x="0" y="580687"/>
                  </a:cubicBezTo>
                  <a:cubicBezTo>
                    <a:pt x="0" y="297720"/>
                    <a:pt x="200717" y="61633"/>
                    <a:pt x="467542" y="7032"/>
                  </a:cubicBezTo>
                  <a:close/>
                </a:path>
              </a:pathLst>
            </a:cu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6541" y="6034"/>
              <a:ext cx="1476" cy="630"/>
            </a:xfrm>
            <a:prstGeom prst="rect">
              <a:avLst/>
            </a:prstGeom>
            <a:noFill/>
          </p:spPr>
          <p:txBody>
            <a:bodyPr wrap="square" rtlCol="0">
              <a:spAutoFit/>
            </a:bodyPr>
            <a:lstStyle/>
            <a:p>
              <a:pPr algn="ctr"/>
              <a:r>
                <a:rPr lang="en-US" altLang="zh-CN" sz="2000" dirty="0">
                  <a:solidFill>
                    <a:schemeClr val="bg1">
                      <a:lumMod val="50000"/>
                    </a:schemeClr>
                  </a:solidFill>
                  <a:latin typeface="Helvetica" panose="020B0604020202030204" pitchFamily="34" charset="0"/>
                </a:rPr>
                <a:t>Mark</a:t>
              </a:r>
              <a:endParaRPr lang="zh-CN" altLang="en-US" sz="2000" dirty="0">
                <a:solidFill>
                  <a:schemeClr val="bg1">
                    <a:lumMod val="50000"/>
                  </a:schemeClr>
                </a:solidFill>
                <a:latin typeface="Helvetica" panose="020B0604020202030204" pitchFamily="34" charset="0"/>
              </a:endParaRPr>
            </a:p>
          </p:txBody>
        </p:sp>
        <p:sp>
          <p:nvSpPr>
            <p:cNvPr id="19" name="Subtitle 2"/>
            <p:cNvSpPr txBox="1"/>
            <p:nvPr/>
          </p:nvSpPr>
          <p:spPr bwMode="auto">
            <a:xfrm>
              <a:off x="5917" y="6607"/>
              <a:ext cx="2716" cy="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高级产品经理 男 </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rPr>
                <a:t>30s</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1. </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产品经理需要产出文档类型较多，随意存放</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难以管理</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2.</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 带新人的时候需要文档上的</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传承</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，以便新人快速学习；</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l" eaLnBrk="1" hangingPunct="1">
                <a:lnSpc>
                  <a:spcPct val="120000"/>
                </a:lnSpc>
                <a:buFontTx/>
                <a:buNone/>
              </a:pPr>
              <a:r>
                <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3.</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 平时有较为紧急的情况下需快速分享文档，然而打开电脑再分享又会比较缓慢。</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a:p>
              <a:pPr algn="ctr" eaLnBrk="1" hangingPunct="1">
                <a:lnSpc>
                  <a:spcPct val="120000"/>
                </a:lnSpc>
                <a:buFontTx/>
                <a:buNone/>
              </a:pP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pSp>
      <p:grpSp>
        <p:nvGrpSpPr>
          <p:cNvPr id="12" name="组合 11"/>
          <p:cNvGrpSpPr/>
          <p:nvPr userDrawn="1"/>
        </p:nvGrpSpPr>
        <p:grpSpPr>
          <a:xfrm>
            <a:off x="6618544" y="2843797"/>
            <a:ext cx="1477645" cy="3213735"/>
            <a:chOff x="10140" y="4134"/>
            <a:chExt cx="2327" cy="5061"/>
          </a:xfrm>
        </p:grpSpPr>
        <p:pic>
          <p:nvPicPr>
            <p:cNvPr id="18" name="图片 17" descr="Photo By Martin Miranda"/>
            <p:cNvPicPr>
              <a:picLocks noChangeAspect="1" noChangeArrowheads="1"/>
            </p:cNvPicPr>
            <p:nvPr/>
          </p:nvPicPr>
          <p:blipFill>
            <a:blip r:embed="rId3" cstate="print">
              <a:extLst>
                <a:ext uri="{28A0092B-C50C-407E-A947-70E740481C1C}">
                  <a14:useLocalDpi xmlns:a14="http://schemas.microsoft.com/office/drawing/2010/main" val="0"/>
                </a:ext>
              </a:extLst>
            </a:blip>
            <a:srcRect l="29540" t="38363" r="29540"/>
            <a:stretch>
              <a:fillRect/>
            </a:stretch>
          </p:blipFill>
          <p:spPr bwMode="auto">
            <a:xfrm>
              <a:off x="10381" y="4134"/>
              <a:ext cx="1844" cy="1844"/>
            </a:xfrm>
            <a:custGeom>
              <a:avLst/>
              <a:gdLst>
                <a:gd name="connsiteX0" fmla="*/ 585551 w 1171102"/>
                <a:gd name="connsiteY0" fmla="*/ 0 h 1171101"/>
                <a:gd name="connsiteX1" fmla="*/ 1171102 w 1171102"/>
                <a:gd name="connsiteY1" fmla="*/ 585551 h 1171101"/>
                <a:gd name="connsiteX2" fmla="*/ 703560 w 1171102"/>
                <a:gd name="connsiteY2" fmla="*/ 1159206 h 1171101"/>
                <a:gd name="connsiteX3" fmla="*/ 585561 w 1171102"/>
                <a:gd name="connsiteY3" fmla="*/ 1171101 h 1171101"/>
                <a:gd name="connsiteX4" fmla="*/ 585541 w 1171102"/>
                <a:gd name="connsiteY4" fmla="*/ 1171101 h 1171101"/>
                <a:gd name="connsiteX5" fmla="*/ 467542 w 1171102"/>
                <a:gd name="connsiteY5" fmla="*/ 1159206 h 1171101"/>
                <a:gd name="connsiteX6" fmla="*/ 0 w 1171102"/>
                <a:gd name="connsiteY6" fmla="*/ 585551 h 1171101"/>
                <a:gd name="connsiteX7" fmla="*/ 585551 w 1171102"/>
                <a:gd name="connsiteY7" fmla="*/ 0 h 117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102" h="1171101">
                  <a:moveTo>
                    <a:pt x="585551" y="0"/>
                  </a:moveTo>
                  <a:cubicBezTo>
                    <a:pt x="908942" y="0"/>
                    <a:pt x="1171102" y="262160"/>
                    <a:pt x="1171102" y="585551"/>
                  </a:cubicBezTo>
                  <a:cubicBezTo>
                    <a:pt x="1171102" y="868518"/>
                    <a:pt x="970386" y="1104605"/>
                    <a:pt x="703560" y="1159206"/>
                  </a:cubicBezTo>
                  <a:lnTo>
                    <a:pt x="585561" y="1171101"/>
                  </a:lnTo>
                  <a:lnTo>
                    <a:pt x="585541" y="1171101"/>
                  </a:lnTo>
                  <a:lnTo>
                    <a:pt x="467542" y="1159206"/>
                  </a:lnTo>
                  <a:cubicBezTo>
                    <a:pt x="200717" y="1104605"/>
                    <a:pt x="0" y="868518"/>
                    <a:pt x="0" y="585551"/>
                  </a:cubicBezTo>
                  <a:cubicBezTo>
                    <a:pt x="0" y="262160"/>
                    <a:pt x="262160" y="0"/>
                    <a:pt x="585551" y="0"/>
                  </a:cubicBezTo>
                  <a:close/>
                </a:path>
              </a:pathLst>
            </a:cu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10565" y="6042"/>
              <a:ext cx="1476" cy="630"/>
            </a:xfrm>
            <a:prstGeom prst="rect">
              <a:avLst/>
            </a:prstGeom>
            <a:noFill/>
          </p:spPr>
          <p:txBody>
            <a:bodyPr wrap="square" rtlCol="0">
              <a:spAutoFit/>
            </a:bodyPr>
            <a:lstStyle/>
            <a:p>
              <a:pPr algn="ctr"/>
              <a:r>
                <a:rPr lang="en-US" altLang="zh-CN" sz="2000" dirty="0">
                  <a:solidFill>
                    <a:schemeClr val="bg1">
                      <a:lumMod val="50000"/>
                    </a:schemeClr>
                  </a:solidFill>
                  <a:latin typeface="Helvetica" panose="020B0604020202030204" pitchFamily="34" charset="0"/>
                </a:rPr>
                <a:t>Lacy</a:t>
              </a:r>
              <a:endParaRPr lang="zh-CN" altLang="en-US" sz="2000" dirty="0">
                <a:solidFill>
                  <a:schemeClr val="bg1">
                    <a:lumMod val="50000"/>
                  </a:schemeClr>
                </a:solidFill>
                <a:latin typeface="Helvetica" panose="020B0604020202030204" pitchFamily="34" charset="0"/>
              </a:endParaRPr>
            </a:p>
          </p:txBody>
        </p:sp>
        <p:sp>
          <p:nvSpPr>
            <p:cNvPr id="21" name="Subtitle 2"/>
            <p:cNvSpPr txBox="1"/>
            <p:nvPr/>
          </p:nvSpPr>
          <p:spPr bwMode="auto">
            <a:xfrm>
              <a:off x="10140" y="6664"/>
              <a:ext cx="2327" cy="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公司高层 女 </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40s</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会更加重视企业数据安全方面，防止竞品公司窃取劳动成果，对数据的</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安全性</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有较强的要求。</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pSp>
      <p:grpSp>
        <p:nvGrpSpPr>
          <p:cNvPr id="13" name="组合 12"/>
          <p:cNvGrpSpPr/>
          <p:nvPr userDrawn="1"/>
        </p:nvGrpSpPr>
        <p:grpSpPr>
          <a:xfrm>
            <a:off x="9045514" y="2844009"/>
            <a:ext cx="1454150" cy="3406140"/>
            <a:chOff x="13635" y="4142"/>
            <a:chExt cx="2290" cy="5364"/>
          </a:xfrm>
        </p:grpSpPr>
        <p:pic>
          <p:nvPicPr>
            <p:cNvPr id="2" name="图片 1" descr="Photo By Martin Miranda"/>
            <p:cNvPicPr>
              <a:picLocks noChangeAspect="1" noChangeArrowheads="1"/>
            </p:cNvPicPr>
            <p:nvPr/>
          </p:nvPicPr>
          <p:blipFill>
            <a:blip r:embed="rId4" cstate="print">
              <a:extLst>
                <a:ext uri="{28A0092B-C50C-407E-A947-70E740481C1C}">
                  <a14:useLocalDpi xmlns:a14="http://schemas.microsoft.com/office/drawing/2010/main" val="0"/>
                </a:ext>
              </a:extLst>
            </a:blip>
            <a:srcRect t="13698" b="13698"/>
            <a:stretch>
              <a:fillRect/>
            </a:stretch>
          </p:blipFill>
          <p:spPr bwMode="auto">
            <a:xfrm>
              <a:off x="13801" y="4142"/>
              <a:ext cx="1844" cy="1844"/>
            </a:xfrm>
            <a:custGeom>
              <a:avLst/>
              <a:gdLst>
                <a:gd name="connsiteX0" fmla="*/ 585551 w 1171102"/>
                <a:gd name="connsiteY0" fmla="*/ 0 h 1171101"/>
                <a:gd name="connsiteX1" fmla="*/ 1171102 w 1171102"/>
                <a:gd name="connsiteY1" fmla="*/ 585551 h 1171101"/>
                <a:gd name="connsiteX2" fmla="*/ 703560 w 1171102"/>
                <a:gd name="connsiteY2" fmla="*/ 1159206 h 1171101"/>
                <a:gd name="connsiteX3" fmla="*/ 585561 w 1171102"/>
                <a:gd name="connsiteY3" fmla="*/ 1171101 h 1171101"/>
                <a:gd name="connsiteX4" fmla="*/ 585541 w 1171102"/>
                <a:gd name="connsiteY4" fmla="*/ 1171101 h 1171101"/>
                <a:gd name="connsiteX5" fmla="*/ 467542 w 1171102"/>
                <a:gd name="connsiteY5" fmla="*/ 1159206 h 1171101"/>
                <a:gd name="connsiteX6" fmla="*/ 0 w 1171102"/>
                <a:gd name="connsiteY6" fmla="*/ 585551 h 1171101"/>
                <a:gd name="connsiteX7" fmla="*/ 585551 w 1171102"/>
                <a:gd name="connsiteY7" fmla="*/ 0 h 117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102" h="1171101">
                  <a:moveTo>
                    <a:pt x="585551" y="0"/>
                  </a:moveTo>
                  <a:cubicBezTo>
                    <a:pt x="908942" y="0"/>
                    <a:pt x="1171102" y="262160"/>
                    <a:pt x="1171102" y="585551"/>
                  </a:cubicBezTo>
                  <a:cubicBezTo>
                    <a:pt x="1171102" y="868518"/>
                    <a:pt x="970386" y="1104605"/>
                    <a:pt x="703560" y="1159206"/>
                  </a:cubicBezTo>
                  <a:lnTo>
                    <a:pt x="585561" y="1171101"/>
                  </a:lnTo>
                  <a:lnTo>
                    <a:pt x="585541" y="1171101"/>
                  </a:lnTo>
                  <a:lnTo>
                    <a:pt x="467542" y="1159206"/>
                  </a:lnTo>
                  <a:cubicBezTo>
                    <a:pt x="200717" y="1104605"/>
                    <a:pt x="0" y="868518"/>
                    <a:pt x="0" y="585551"/>
                  </a:cubicBezTo>
                  <a:cubicBezTo>
                    <a:pt x="0" y="262160"/>
                    <a:pt x="262160" y="0"/>
                    <a:pt x="585551" y="0"/>
                  </a:cubicBezTo>
                  <a:close/>
                </a:path>
              </a:pathLst>
            </a:cu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3985" y="6034"/>
              <a:ext cx="1476" cy="628"/>
            </a:xfrm>
            <a:prstGeom prst="rect">
              <a:avLst/>
            </a:prstGeom>
            <a:noFill/>
          </p:spPr>
          <p:txBody>
            <a:bodyPr wrap="square" rtlCol="0">
              <a:spAutoFit/>
            </a:bodyPr>
            <a:lstStyle/>
            <a:p>
              <a:pPr algn="ctr"/>
              <a:r>
                <a:rPr lang="en-US" altLang="zh-CN" sz="2000" dirty="0">
                  <a:solidFill>
                    <a:schemeClr val="bg1">
                      <a:lumMod val="50000"/>
                    </a:schemeClr>
                  </a:solidFill>
                  <a:latin typeface="Helvetica" panose="020B0604020202030204" pitchFamily="34" charset="0"/>
                </a:rPr>
                <a:t>Tracy</a:t>
              </a:r>
              <a:endParaRPr lang="zh-CN" altLang="en-US" sz="2000" dirty="0">
                <a:solidFill>
                  <a:schemeClr val="bg1">
                    <a:lumMod val="50000"/>
                  </a:schemeClr>
                </a:solidFill>
                <a:latin typeface="Helvetica" panose="020B0604020202030204" pitchFamily="34" charset="0"/>
              </a:endParaRPr>
            </a:p>
          </p:txBody>
        </p:sp>
        <p:sp>
          <p:nvSpPr>
            <p:cNvPr id="5" name="Subtitle 2"/>
            <p:cNvSpPr txBox="1"/>
            <p:nvPr/>
          </p:nvSpPr>
          <p:spPr bwMode="auto">
            <a:xfrm>
              <a:off x="13635" y="6664"/>
              <a:ext cx="2290" cy="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爱心组织负责人 女 </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rPr>
                <a:t>35s</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eaLnBrk="1" hangingPunct="1">
                <a:lnSpc>
                  <a:spcPct val="120000"/>
                </a:lnSpc>
                <a:buFontTx/>
                <a:buNone/>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志愿者爱心组织的收入来源通常来自社会人士，需要社会人士的监督，需要</a:t>
              </a:r>
              <a:r>
                <a:rPr lang="zh-CN" altLang="en-US" sz="1065" b="1" dirty="0">
                  <a:solidFill>
                    <a:schemeClr val="bg1">
                      <a:lumMod val="50000"/>
                    </a:schemeClr>
                  </a:solidFill>
                  <a:latin typeface="微软雅黑" panose="020B0503020204020204" pitchFamily="34" charset="-122"/>
                  <a:ea typeface="微软雅黑" panose="020B0503020204020204" pitchFamily="34" charset="-122"/>
                  <a:cs typeface="Open Sans Light" charset="0"/>
                </a:rPr>
                <a:t>公开</a:t>
              </a: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Open Sans Light" charset="0"/>
                </a:rPr>
                <a:t>捐款数据明细和支出明细。</a:t>
              </a:r>
              <a:endParaRPr lang="en-US" altLang="zh-CN" sz="1065" dirty="0">
                <a:solidFill>
                  <a:schemeClr val="bg1">
                    <a:lumMod val="50000"/>
                  </a:schemeClr>
                </a:solidFill>
                <a:latin typeface="微软雅黑" panose="020B0503020204020204" pitchFamily="34" charset="-122"/>
                <a:ea typeface="微软雅黑" panose="020B0503020204020204" pitchFamily="34" charset="-122"/>
                <a:cs typeface="Open Sans Light"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ounded Rectangle 30"/>
          <p:cNvSpPr>
            <a:spLocks noChangeArrowheads="1"/>
          </p:cNvSpPr>
          <p:nvPr/>
        </p:nvSpPr>
        <p:spPr bwMode="auto">
          <a:xfrm>
            <a:off x="1759631" y="1874792"/>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17" name="Rounded Rectangle 31"/>
          <p:cNvSpPr>
            <a:spLocks noChangeArrowheads="1"/>
          </p:cNvSpPr>
          <p:nvPr/>
        </p:nvSpPr>
        <p:spPr bwMode="auto">
          <a:xfrm>
            <a:off x="8345488" y="1874792"/>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18" name="Rounded Rectangle 32"/>
          <p:cNvSpPr>
            <a:spLocks noChangeArrowheads="1"/>
          </p:cNvSpPr>
          <p:nvPr/>
        </p:nvSpPr>
        <p:spPr bwMode="auto">
          <a:xfrm>
            <a:off x="6150202" y="1874792"/>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0" name="Rounded Rectangle 10"/>
          <p:cNvSpPr>
            <a:spLocks noChangeArrowheads="1"/>
          </p:cNvSpPr>
          <p:nvPr/>
        </p:nvSpPr>
        <p:spPr bwMode="auto">
          <a:xfrm>
            <a:off x="1759631" y="1874792"/>
            <a:ext cx="2032000" cy="3048000"/>
          </a:xfrm>
          <a:prstGeom prst="roundRect">
            <a:avLst>
              <a:gd name="adj" fmla="val 16667"/>
            </a:avLst>
          </a:prstGeom>
          <a:solidFill>
            <a:schemeClr val="bg1">
              <a:lumMod val="50000"/>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1" name="Rounded Rectangle 11"/>
          <p:cNvSpPr>
            <a:spLocks noChangeArrowheads="1"/>
          </p:cNvSpPr>
          <p:nvPr/>
        </p:nvSpPr>
        <p:spPr bwMode="auto">
          <a:xfrm>
            <a:off x="8345488" y="1874792"/>
            <a:ext cx="2032000" cy="3048000"/>
          </a:xfrm>
          <a:prstGeom prst="roundRect">
            <a:avLst>
              <a:gd name="adj" fmla="val 16667"/>
            </a:avLst>
          </a:prstGeom>
          <a:solidFill>
            <a:srgbClr val="43536A"/>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2" name="Rounded Rectangle 12"/>
          <p:cNvSpPr>
            <a:spLocks noChangeArrowheads="1"/>
          </p:cNvSpPr>
          <p:nvPr/>
        </p:nvSpPr>
        <p:spPr bwMode="auto">
          <a:xfrm>
            <a:off x="6150202" y="1874792"/>
            <a:ext cx="2032000" cy="3048000"/>
          </a:xfrm>
          <a:prstGeom prst="roundRect">
            <a:avLst>
              <a:gd name="adj" fmla="val 16667"/>
            </a:avLst>
          </a:prstGeom>
          <a:solidFill>
            <a:schemeClr val="bg1">
              <a:lumMod val="50000"/>
            </a:schemeClr>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38927" name="矩形 15"/>
          <p:cNvSpPr>
            <a:spLocks noChangeArrowheads="1"/>
          </p:cNvSpPr>
          <p:nvPr/>
        </p:nvSpPr>
        <p:spPr bwMode="auto">
          <a:xfrm>
            <a:off x="1982788" y="5370513"/>
            <a:ext cx="8342312"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lnSpc>
                <a:spcPct val="120000"/>
              </a:lnSpc>
              <a:spcBef>
                <a:spcPct val="20000"/>
              </a:spcBef>
            </a:pPr>
            <a:r>
              <a:rPr lang="zh-CN" altLang="en-US" sz="1400" b="1">
                <a:solidFill>
                  <a:srgbClr val="445469"/>
                </a:solidFill>
                <a:latin typeface="微软雅黑" panose="020B0503020204020204" pitchFamily="34" charset="-122"/>
                <a:ea typeface="微软雅黑" panose="020B0503020204020204" pitchFamily="34" charset="-122"/>
                <a:sym typeface="Arial" panose="020B0604020202020204" pitchFamily="34" charset="0"/>
              </a:rPr>
              <a:t>总结</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：用户需要可以覆盖到全量办公环境（或者补充手机办公领域的空白）、满足对文档</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协作不等度要求的、具有较高数据安全性的协作</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app</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文本框 22"/>
          <p:cNvSpPr txBox="1"/>
          <p:nvPr/>
        </p:nvSpPr>
        <p:spPr>
          <a:xfrm>
            <a:off x="605309" y="696534"/>
            <a:ext cx="4028135" cy="558165"/>
          </a:xfrm>
          <a:prstGeom prst="rect">
            <a:avLst/>
          </a:prstGeom>
          <a:noFill/>
        </p:spPr>
        <p:txBody>
          <a:bodyPr wrap="square" rtlCol="0" anchor="ctr">
            <a:spAutoFit/>
          </a:bodyPr>
          <a:lstStyle/>
          <a:p>
            <a:pPr>
              <a:lnSpc>
                <a:spcPct val="110000"/>
              </a:lnSpc>
            </a:pPr>
            <a:r>
              <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用户痛点</a:t>
            </a:r>
            <a:endParaRPr kumimoji="1" lang="zh-CN" altLang="en-US" sz="2755"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Subtitle 2"/>
          <p:cNvSpPr txBox="1"/>
          <p:nvPr/>
        </p:nvSpPr>
        <p:spPr bwMode="auto">
          <a:xfrm>
            <a:off x="1759669" y="3244998"/>
            <a:ext cx="203195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rPr>
              <a:t>手机办公不够便捷</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eaLnBrk="1" hangingPunct="1">
              <a:lnSpc>
                <a:spcPct val="120000"/>
              </a:lnSpc>
              <a:buFontTx/>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目前手机办公在文档协作、文档管理等方面的办公领域还较为空白，无法支持紧急的情况下的办公。</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26" name="Subtitle 2"/>
          <p:cNvSpPr txBox="1"/>
          <p:nvPr/>
        </p:nvSpPr>
        <p:spPr bwMode="auto">
          <a:xfrm>
            <a:off x="8345533" y="3245031"/>
            <a:ext cx="2031955"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rPr>
              <a:t>文档协作不等度需求</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eaLnBrk="1" hangingPunct="1">
              <a:lnSpc>
                <a:spcPct val="120000"/>
              </a:lnSpc>
              <a:buFontTx/>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大多数人对文档协作方面有不等度的需求，有些人对协作</a:t>
            </a:r>
            <a:r>
              <a:rPr lang="en-US" altLang="zh-CN" sz="1000" dirty="0">
                <a:solidFill>
                  <a:schemeClr val="bg1"/>
                </a:solidFill>
                <a:latin typeface="微软雅黑" panose="020B0503020204020204" pitchFamily="34" charset="-122"/>
                <a:ea typeface="微软雅黑" panose="020B0503020204020204" pitchFamily="34" charset="-122"/>
                <a:cs typeface="Open Sans Light" charset="0"/>
              </a:rPr>
              <a:t>app</a:t>
            </a: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只需要有多人协作的基础功能，有些人在多人协作的基础上还要求有溯洄、版本管理等进阶功能。</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27" name="Subtitle 2"/>
          <p:cNvSpPr txBox="1"/>
          <p:nvPr/>
        </p:nvSpPr>
        <p:spPr bwMode="auto">
          <a:xfrm>
            <a:off x="6150156" y="3245031"/>
            <a:ext cx="2032091"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数据安全性的要求</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eaLnBrk="1" hangingPunct="1">
              <a:lnSpc>
                <a:spcPct val="120000"/>
              </a:lnSpc>
              <a:buFontTx/>
              <a:buNone/>
            </a:pP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从企业高层的反馈，可以得知企业对数据安全的要求性通常较高，如果数据安全性较差，企业不会考虑使用该款</a:t>
            </a:r>
            <a:r>
              <a:rPr lang="en-US" altLang="zh-CN" sz="1000" dirty="0">
                <a:solidFill>
                  <a:schemeClr val="bg1"/>
                </a:solidFill>
                <a:latin typeface="微软雅黑" panose="020B0503020204020204" pitchFamily="34" charset="-122"/>
                <a:ea typeface="微软雅黑" panose="020B0503020204020204" pitchFamily="34" charset="-122"/>
                <a:cs typeface="Open Sans Light" charset="0"/>
              </a:rPr>
              <a:t>app</a:t>
            </a: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3" name="Rounded Rectangle 9"/>
          <p:cNvSpPr>
            <a:spLocks noChangeArrowheads="1"/>
          </p:cNvSpPr>
          <p:nvPr/>
        </p:nvSpPr>
        <p:spPr bwMode="auto">
          <a:xfrm>
            <a:off x="3954917" y="1889896"/>
            <a:ext cx="2032000" cy="3048000"/>
          </a:xfrm>
          <a:prstGeom prst="roundRect">
            <a:avLst>
              <a:gd name="adj" fmla="val 16667"/>
            </a:avLst>
          </a:prstGeom>
          <a:solidFill>
            <a:srgbClr val="43536A"/>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en-US" altLang="zh-CN" sz="2400">
              <a:solidFill>
                <a:srgbClr val="FFFFFF"/>
              </a:solidFill>
            </a:endParaRPr>
          </a:p>
        </p:txBody>
      </p:sp>
      <p:sp>
        <p:nvSpPr>
          <p:cNvPr id="4" name="Subtitle 2"/>
          <p:cNvSpPr txBox="1"/>
          <p:nvPr/>
        </p:nvSpPr>
        <p:spPr bwMode="auto">
          <a:xfrm>
            <a:off x="3954860" y="3244998"/>
            <a:ext cx="203195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no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rPr>
              <a:t>电脑办公无法渗透所有场景</a:t>
            </a:r>
            <a:endParaRPr lang="zh-CN" altLang="en-US" sz="1050" b="1"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eaLnBrk="1" hangingPunct="1">
              <a:lnSpc>
                <a:spcPct val="120000"/>
              </a:lnSpc>
              <a:buFontTx/>
              <a:buNone/>
            </a:pPr>
            <a:r>
              <a:rPr lang="en-US" altLang="zh-CN" sz="1000" dirty="0">
                <a:solidFill>
                  <a:schemeClr val="bg1"/>
                </a:solidFill>
                <a:latin typeface="微软雅黑" panose="020B0503020204020204" pitchFamily="34" charset="-122"/>
                <a:ea typeface="微软雅黑" panose="020B0503020204020204" pitchFamily="34" charset="-122"/>
                <a:cs typeface="Open Sans Light" charset="0"/>
              </a:rPr>
              <a:t>pc</a:t>
            </a:r>
            <a:r>
              <a:rPr lang="zh-CN" altLang="en-US" sz="1000" dirty="0">
                <a:solidFill>
                  <a:schemeClr val="bg1"/>
                </a:solidFill>
                <a:latin typeface="微软雅黑" panose="020B0503020204020204" pitchFamily="34" charset="-122"/>
                <a:ea typeface="微软雅黑" panose="020B0503020204020204" pitchFamily="34" charset="-122"/>
                <a:cs typeface="Open Sans Light" charset="0"/>
              </a:rPr>
              <a:t>端、网页端的办公环境无法覆盖办公全量环境，遇到较为紧急的情况，人们通常会使用便携的移动端进行办公。</a:t>
            </a:r>
            <a:endParaRPr lang="en-US" altLang="zh-CN" sz="1000" dirty="0">
              <a:solidFill>
                <a:schemeClr val="bg1"/>
              </a:solidFill>
              <a:latin typeface="微软雅黑" panose="020B0503020204020204" pitchFamily="34" charset="-122"/>
              <a:ea typeface="微软雅黑" panose="020B0503020204020204" pitchFamily="34" charset="-122"/>
              <a:cs typeface="Open Sans Light" charset="0"/>
            </a:endParaRPr>
          </a:p>
        </p:txBody>
      </p:sp>
      <p:pic>
        <p:nvPicPr>
          <p:cNvPr id="5" name="图片 4" descr="upload_post_object_v2_3686191265"/>
          <p:cNvPicPr>
            <a:picLocks noChangeAspect="1"/>
          </p:cNvPicPr>
          <p:nvPr/>
        </p:nvPicPr>
        <p:blipFill>
          <a:blip r:embed="rId1"/>
          <a:stretch>
            <a:fillRect/>
          </a:stretch>
        </p:blipFill>
        <p:spPr>
          <a:xfrm>
            <a:off x="2400028" y="2216740"/>
            <a:ext cx="751114" cy="751114"/>
          </a:xfrm>
          <a:prstGeom prst="rect">
            <a:avLst/>
          </a:prstGeom>
        </p:spPr>
      </p:pic>
      <p:pic>
        <p:nvPicPr>
          <p:cNvPr id="6" name="图片 5" descr="upload_post_object_v2_707092093"/>
          <p:cNvPicPr>
            <a:picLocks noChangeAspect="1"/>
          </p:cNvPicPr>
          <p:nvPr/>
        </p:nvPicPr>
        <p:blipFill>
          <a:blip r:embed="rId2"/>
          <a:stretch>
            <a:fillRect/>
          </a:stretch>
        </p:blipFill>
        <p:spPr>
          <a:xfrm>
            <a:off x="4595404" y="2216740"/>
            <a:ext cx="751114" cy="751114"/>
          </a:xfrm>
          <a:prstGeom prst="rect">
            <a:avLst/>
          </a:prstGeom>
        </p:spPr>
      </p:pic>
      <p:pic>
        <p:nvPicPr>
          <p:cNvPr id="7" name="图片 6" descr="upload_post_object_v2_3230159903"/>
          <p:cNvPicPr>
            <a:picLocks noChangeAspect="1"/>
          </p:cNvPicPr>
          <p:nvPr/>
        </p:nvPicPr>
        <p:blipFill>
          <a:blip r:embed="rId3"/>
          <a:stretch>
            <a:fillRect/>
          </a:stretch>
        </p:blipFill>
        <p:spPr>
          <a:xfrm>
            <a:off x="6717166" y="2143261"/>
            <a:ext cx="898071" cy="898071"/>
          </a:xfrm>
          <a:prstGeom prst="rect">
            <a:avLst/>
          </a:prstGeom>
        </p:spPr>
      </p:pic>
      <p:pic>
        <p:nvPicPr>
          <p:cNvPr id="8" name="图片 7" descr="upload_post_object_v2_219777224"/>
          <p:cNvPicPr>
            <a:picLocks noChangeAspect="1"/>
          </p:cNvPicPr>
          <p:nvPr/>
        </p:nvPicPr>
        <p:blipFill>
          <a:blip r:embed="rId4"/>
          <a:stretch>
            <a:fillRect/>
          </a:stretch>
        </p:blipFill>
        <p:spPr>
          <a:xfrm>
            <a:off x="8967085" y="2216740"/>
            <a:ext cx="788715" cy="78871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167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1678"/>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TAG_VERSION" val="1.0"/>
  <p:tag name="KSO_WM_BEAUTIFY_FLAG" val="#wm#"/>
  <p:tag name="KSO_WM_TEMPLATE_CATEGORY" val="diagram"/>
  <p:tag name="KSO_WM_TEMPLATE_INDEX" val="20191678"/>
  <p:tag name="KSO_WM_TEMPLATE_SUBCATEGORY" val="0"/>
  <p:tag name="KSO_WM_TEMPLATE_MASTER_TYPE" val="0"/>
  <p:tag name="KSO_WM_TEMPLATE_COLOR_TYPE" val="0"/>
</p:tagLst>
</file>

<file path=ppt/tags/tag65.xml><?xml version="1.0" encoding="utf-8"?>
<p:tagLst xmlns:p="http://schemas.openxmlformats.org/presentationml/2006/main">
  <p:tag name="PA" val="v3.0.1"/>
</p:tagLst>
</file>

<file path=ppt/tags/tag66.xml><?xml version="1.0" encoding="utf-8"?>
<p:tagLst xmlns:p="http://schemas.openxmlformats.org/presentationml/2006/main">
  <p:tag name="KSO_WM_UNIT_DIAGRAM_MODELTYPE" val="stripeEnum"/>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3_2*l_h_f*1_1_1"/>
  <p:tag name="KSO_WM_TEMPLATE_CATEGORY" val="diagram"/>
  <p:tag name="KSO_WM_TEMPLATE_INDEX" val="20198873"/>
  <p:tag name="KSO_WM_UNIT_LAYERLEVEL" val="1_1_1"/>
  <p:tag name="KSO_WM_TAG_VERSION" val="1.0"/>
  <p:tag name="KSO_WM_BEAUTIFY_FLAG" val=""/>
  <p:tag name="KSO_WM_UNIT_PRESET_TEXT" val="点击此处添加正文，文字是您思想的提炼。"/>
</p:tagLst>
</file>

<file path=ppt/tags/tag67.xml><?xml version="1.0" encoding="utf-8"?>
<p:tagLst xmlns:p="http://schemas.openxmlformats.org/presentationml/2006/main">
  <p:tag name="KSO_WM_UNIT_DIAGRAM_MODELTYPE" val="stripeEnum"/>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3_2*l_h_f*1_2_1"/>
  <p:tag name="KSO_WM_TEMPLATE_CATEGORY" val="diagram"/>
  <p:tag name="KSO_WM_TEMPLATE_INDEX" val="20198873"/>
  <p:tag name="KSO_WM_UNIT_LAYERLEVEL" val="1_1_1"/>
  <p:tag name="KSO_WM_TAG_VERSION" val="1.0"/>
  <p:tag name="KSO_WM_BEAUTIFY_FLAG" val=""/>
  <p:tag name="KSO_WM_UNIT_PRESET_TEXT" val="点击此处添加正文，文字是您思想的提炼。"/>
</p:tagLst>
</file>

<file path=ppt/tags/tag6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8873_2*l_h_i*1_1_1"/>
  <p:tag name="KSO_WM_TEMPLATE_CATEGORY" val="diagram"/>
  <p:tag name="KSO_WM_TEMPLATE_INDEX" val="20198873"/>
  <p:tag name="KSO_WM_UNIT_LAYERLEVEL" val="1_1_1"/>
  <p:tag name="KSO_WM_TAG_VERSION" val="1.0"/>
  <p:tag name="KSO_WM_BEAUTIFY_FLAG" val=""/>
</p:tagLst>
</file>

<file path=ppt/tags/tag6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8873_2*l_h_i*1_2_1"/>
  <p:tag name="KSO_WM_TEMPLATE_CATEGORY" val="diagram"/>
  <p:tag name="KSO_WM_TEMPLATE_INDEX" val="20198873"/>
  <p:tag name="KSO_WM_UNIT_LAYERLEVEL" val="1_1_1"/>
  <p:tag name="KSO_WM_TAG_VERSION" val="1.0"/>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DIAGRAM_MODELTYPE" val="stripeEnum"/>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3_2*l_h_f*1_3_1"/>
  <p:tag name="KSO_WM_TEMPLATE_CATEGORY" val="diagram"/>
  <p:tag name="KSO_WM_TEMPLATE_INDEX" val="20198873"/>
  <p:tag name="KSO_WM_UNIT_LAYERLEVEL" val="1_1_1"/>
  <p:tag name="KSO_WM_TAG_VERSION" val="1.0"/>
  <p:tag name="KSO_WM_BEAUTIFY_FLAG" val=""/>
  <p:tag name="KSO_WM_UNIT_PRESET_TEXT" val="点击此处添加正文，文字是您思想的提炼。"/>
</p:tagLst>
</file>

<file path=ppt/tags/tag7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8873_2*l_h_i*1_3_1"/>
  <p:tag name="KSO_WM_TEMPLATE_CATEGORY" val="diagram"/>
  <p:tag name="KSO_WM_TEMPLATE_INDEX" val="20198873"/>
  <p:tag name="KSO_WM_UNIT_LAYERLEVEL" val="1_1_1"/>
  <p:tag name="KSO_WM_TAG_VERSION" val="1.0"/>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1678_2*i*1"/>
  <p:tag name="KSO_WM_TEMPLATE_CATEGORY" val="diagram"/>
  <p:tag name="KSO_WM_TEMPLATE_INDEX" val="2019167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191678_2*i*2"/>
  <p:tag name="KSO_WM_TEMPLATE_CATEGORY" val="diagram"/>
  <p:tag name="KSO_WM_TEMPLATE_INDEX" val="2019167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1678_2*l_h_i*1_2_2"/>
  <p:tag name="KSO_WM_TEMPLATE_CATEGORY" val="diagram"/>
  <p:tag name="KSO_WM_TEMPLATE_INDEX" val="20191678"/>
  <p:tag name="KSO_WM_UNIT_LAYERLEVEL" val="1_1_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1678_2*l_h_i*1_3_2"/>
  <p:tag name="KSO_WM_TEMPLATE_CATEGORY" val="diagram"/>
  <p:tag name="KSO_WM_TEMPLATE_INDEX" val="20191678"/>
  <p:tag name="KSO_WM_UNIT_LAYERLEVEL" val="1_1_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1678_2*l_h_i*1_1_2"/>
  <p:tag name="KSO_WM_TEMPLATE_CATEGORY" val="diagram"/>
  <p:tag name="KSO_WM_TEMPLATE_INDEX" val="20191678"/>
  <p:tag name="KSO_WM_UNIT_LAYERLEVEL" val="1_1_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1678_2*l_h_i*1_2_1"/>
  <p:tag name="KSO_WM_TEMPLATE_CATEGORY" val="diagram"/>
  <p:tag name="KSO_WM_TEMPLATE_INDEX" val="20191678"/>
  <p:tag name="KSO_WM_UNIT_LAYERLEVEL" val="1_1_1"/>
  <p:tag name="KSO_WM_TAG_VERSION" val="1.0"/>
  <p:tag name="KSO_WM_BEAUTIFY_FLAG" val="#wm#"/>
</p:tagLst>
</file>

<file path=ppt/tags/tag82.xml><?xml version="1.0" encoding="utf-8"?>
<p:tagLst xmlns:p="http://schemas.openxmlformats.org/presentationml/2006/main">
  <p:tag name="KSO_WM_UNIT_ISCONTENTSTITLE" val="0"/>
  <p:tag name="KSO_WM_UNIT_PRESET_TEXT" val="点击添加小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1678_2*l_h_a*1_2_1"/>
  <p:tag name="KSO_WM_TEMPLATE_CATEGORY" val="diagram"/>
  <p:tag name="KSO_WM_TEMPLATE_INDEX" val="20191678"/>
  <p:tag name="KSO_WM_UNIT_LAYERLEVEL" val="1_1_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1678_2*l_h_i*1_3_1"/>
  <p:tag name="KSO_WM_TEMPLATE_CATEGORY" val="diagram"/>
  <p:tag name="KSO_WM_TEMPLATE_INDEX" val="20191678"/>
  <p:tag name="KSO_WM_UNIT_LAYERLEVEL" val="1_1_1"/>
  <p:tag name="KSO_WM_TAG_VERSION" val="1.0"/>
  <p:tag name="KSO_WM_BEAUTIFY_FLAG" val="#wm#"/>
</p:tagLst>
</file>

<file path=ppt/tags/tag84.xml><?xml version="1.0" encoding="utf-8"?>
<p:tagLst xmlns:p="http://schemas.openxmlformats.org/presentationml/2006/main">
  <p:tag name="KSO_WM_UNIT_PRESET_TEXT" val="点击输入本栏的具体文本内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1678_2*l_h_f*1_3_1"/>
  <p:tag name="KSO_WM_TEMPLATE_CATEGORY" val="diagram"/>
  <p:tag name="KSO_WM_TEMPLATE_INDEX" val="20191678"/>
  <p:tag name="KSO_WM_UNIT_LAYERLEVEL" val="1_1_1"/>
  <p:tag name="KSO_WM_TAG_VERSION" val="1.0"/>
  <p:tag name="KSO_WM_BEAUTIFY_FLAG" val="#wm#"/>
</p:tagLst>
</file>

<file path=ppt/tags/tag85.xml><?xml version="1.0" encoding="utf-8"?>
<p:tagLst xmlns:p="http://schemas.openxmlformats.org/presentationml/2006/main">
  <p:tag name="KSO_WM_UNIT_ISCONTENTSTITLE" val="0"/>
  <p:tag name="KSO_WM_UNIT_PRESET_TEXT" val="点击添加小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1678_2*l_h_a*1_3_1"/>
  <p:tag name="KSO_WM_TEMPLATE_CATEGORY" val="diagram"/>
  <p:tag name="KSO_WM_TEMPLATE_INDEX" val="20191678"/>
  <p:tag name="KSO_WM_UNIT_LAYERLEVEL" val="1_1_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1678_2*l_h_i*1_1_1"/>
  <p:tag name="KSO_WM_TEMPLATE_CATEGORY" val="diagram"/>
  <p:tag name="KSO_WM_TEMPLATE_INDEX" val="20191678"/>
  <p:tag name="KSO_WM_UNIT_LAYERLEVEL" val="1_1_1"/>
  <p:tag name="KSO_WM_TAG_VERSION" val="1.0"/>
  <p:tag name="KSO_WM_BEAUTIFY_FLAG" val="#wm#"/>
</p:tagLst>
</file>

<file path=ppt/tags/tag87.xml><?xml version="1.0" encoding="utf-8"?>
<p:tagLst xmlns:p="http://schemas.openxmlformats.org/presentationml/2006/main">
  <p:tag name="KSO_WM_UNIT_PRESET_TEXT" val="点击输入本栏的具体文本内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1678_2*l_h_f*1_1_1"/>
  <p:tag name="KSO_WM_TEMPLATE_CATEGORY" val="diagram"/>
  <p:tag name="KSO_WM_TEMPLATE_INDEX" val="20191678"/>
  <p:tag name="KSO_WM_UNIT_LAYERLEVEL" val="1_1_1"/>
  <p:tag name="KSO_WM_TAG_VERSION" val="1.0"/>
  <p:tag name="KSO_WM_BEAUTIFY_FLAG" val="#wm#"/>
</p:tagLst>
</file>

<file path=ppt/tags/tag88.xml><?xml version="1.0" encoding="utf-8"?>
<p:tagLst xmlns:p="http://schemas.openxmlformats.org/presentationml/2006/main">
  <p:tag name="KSO_WM_UNIT_ISCONTENTSTITLE" val="0"/>
  <p:tag name="KSO_WM_UNIT_PRESET_TEXT" val="点击添加小标题"/>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1678_2*l_h_a*1_1_1"/>
  <p:tag name="KSO_WM_TEMPLATE_CATEGORY" val="diagram"/>
  <p:tag name="KSO_WM_TEMPLATE_INDEX" val="20191678"/>
  <p:tag name="KSO_WM_UNIT_LAYERLEVEL" val="1_1_1"/>
  <p:tag name="KSO_WM_TAG_VERSION" val="1.0"/>
  <p:tag name="KSO_WM_BEAUTIFY_FLAG" val="#wm#"/>
</p:tagLst>
</file>

<file path=ppt/tags/tag89.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1678_2*a*1"/>
  <p:tag name="KSO_WM_TEMPLATE_CATEGORY" val="diagram"/>
  <p:tag name="KSO_WM_TEMPLATE_INDEX" val="20191678"/>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PRESET_TEXT" val="点击此处输入副标题的具体文本内容"/>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diagram20191678_2*f*1"/>
  <p:tag name="KSO_WM_TEMPLATE_CATEGORY" val="diagram"/>
  <p:tag name="KSO_WM_TEMPLATE_INDEX" val="20191678"/>
  <p:tag name="KSO_WM_UNIT_LAYERLEVEL" val="1"/>
  <p:tag name="KSO_WM_TAG_VERSION" val="1.0"/>
  <p:tag name="KSO_WM_BEAUTIFY_FLAG" val="#wm#"/>
</p:tagLst>
</file>

<file path=ppt/tags/tag91.xml><?xml version="1.0" encoding="utf-8"?>
<p:tagLst xmlns:p="http://schemas.openxmlformats.org/presentationml/2006/main">
  <p:tag name="KSO_WM_UNIT_PRESET_TEXT" val="点击输入本栏的具体文本内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1678_2*l_h_f*1_3_1"/>
  <p:tag name="KSO_WM_TEMPLATE_CATEGORY" val="diagram"/>
  <p:tag name="KSO_WM_TEMPLATE_INDEX" val="20191678"/>
  <p:tag name="KSO_WM_UNIT_LAYERLEVEL" val="1_1_1"/>
  <p:tag name="KSO_WM_TAG_VERSION" val="1.0"/>
  <p:tag name="KSO_WM_BEAUTIFY_FLAG" val="#wm#"/>
</p:tagLst>
</file>

<file path=ppt/tags/tag92.xml><?xml version="1.0" encoding="utf-8"?>
<p:tagLst xmlns:p="http://schemas.openxmlformats.org/presentationml/2006/main">
  <p:tag name="KSO_WM_SLIDE_ID" val="diagram20191678_2"/>
  <p:tag name="KSO_WM_TEMPLATE_SUBCATEGORY" val="0"/>
  <p:tag name="KSO_WM_SLIDE_TYPE" val="text"/>
  <p:tag name="KSO_WM_SLIDE_SUBTYPE" val="diag"/>
  <p:tag name="KSO_WM_SLIDE_ITEM_CNT" val="3"/>
  <p:tag name="KSO_WM_SLIDE_INDEX" val="2"/>
  <p:tag name="KSO_WM_SLIDE_SIZE" val="891.216*192.6"/>
  <p:tag name="KSO_WM_SLIDE_POSITION" val="34.1506*279"/>
  <p:tag name="KSO_WM_DIAGRAM_GROUP_CODE" val="l1-1"/>
  <p:tag name="KSO_WM_SLIDE_DIAGTYPE" val="l"/>
  <p:tag name="KSO_WM_TAG_VERSION" val="1.0"/>
  <p:tag name="KSO_WM_BEAUTIFY_FLAG" val="#wm#"/>
  <p:tag name="KSO_WM_TEMPLATE_CATEGORY" val="diagram"/>
  <p:tag name="KSO_WM_TEMPLATE_INDEX" val="20191678"/>
  <p:tag name="KSO_WM_SLIDE_LAYOUT" val="a_f_l"/>
  <p:tag name="KSO_WM_SLIDE_LAYOUT_CNT" val="1_1_1"/>
  <p:tag name="KSO_WM_TEMPLATE_MASTER_TYPE" val="0"/>
  <p:tag name="KSO_WM_TEMPLATE_COLOR_TYPE" val="0"/>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5.xml><?xml version="1.0" encoding="utf-8"?>
<p:tagLst xmlns:p="http://schemas.openxmlformats.org/presentationml/2006/main">
  <p:tag name="PA" val="v3.0.1"/>
</p:tagLst>
</file>

<file path=ppt/tags/tag96.xml><?xml version="1.0" encoding="utf-8"?>
<p:tagLst xmlns:p="http://schemas.openxmlformats.org/presentationml/2006/main">
  <p:tag name="KSO_WPP_MARK_KEY" val="df188eb8-b5e8-4909-b8c7-f977eda38b67"/>
  <p:tag name="COMMONDATA" val="eyJoZGlkIjoiODViY2JkMjU3NGYzZTEwMzZmMGFkZWViYmNkYWU3ND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5">
      <a:dk1>
        <a:srgbClr val="000000"/>
      </a:dk1>
      <a:lt1>
        <a:srgbClr val="FFFFFF"/>
      </a:lt1>
      <a:dk2>
        <a:srgbClr val="44546A"/>
      </a:dk2>
      <a:lt2>
        <a:srgbClr val="E6E4E4"/>
      </a:lt2>
      <a:accent1>
        <a:srgbClr val="FFFFFF"/>
      </a:accent1>
      <a:accent2>
        <a:srgbClr val="B2BEC4"/>
      </a:accent2>
      <a:accent3>
        <a:srgbClr val="93A3AD"/>
      </a:accent3>
      <a:accent4>
        <a:srgbClr val="8B99A2"/>
      </a:accent4>
      <a:accent5>
        <a:srgbClr val="7C8F9B"/>
      </a:accent5>
      <a:accent6>
        <a:srgbClr val="3F5664"/>
      </a:accent6>
      <a:hlink>
        <a:srgbClr val="0563C1"/>
      </a:hlink>
      <a:folHlink>
        <a:srgbClr val="954D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8027</Words>
  <Application>WPS 演示</Application>
  <PresentationFormat>宽屏</PresentationFormat>
  <Paragraphs>1702</Paragraphs>
  <Slides>32</Slides>
  <Notes>13</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32</vt:i4>
      </vt:variant>
    </vt:vector>
  </HeadingPairs>
  <TitlesOfParts>
    <vt:vector size="68" baseType="lpstr">
      <vt:lpstr>Arial</vt:lpstr>
      <vt:lpstr>宋体</vt:lpstr>
      <vt:lpstr>Wingdings</vt:lpstr>
      <vt:lpstr>Arial</vt:lpstr>
      <vt:lpstr>Lato Light</vt:lpstr>
      <vt:lpstr>Calibri</vt:lpstr>
      <vt:lpstr>微软雅黑</vt:lpstr>
      <vt:lpstr>Yuanti SC</vt:lpstr>
      <vt:lpstr>Lantinghei SC Demibold</vt:lpstr>
      <vt:lpstr>时尚中黑简体</vt:lpstr>
      <vt:lpstr>Open Sans Light</vt:lpstr>
      <vt:lpstr>Lato</vt:lpstr>
      <vt:lpstr>Helvetica Neue Medium</vt:lpstr>
      <vt:lpstr>Gill Sans</vt:lpstr>
      <vt:lpstr>Helvetica</vt:lpstr>
      <vt:lpstr>Arial Unicode MS</vt:lpstr>
      <vt:lpstr>Calibri Light</vt:lpstr>
      <vt:lpstr>Times New Roman</vt:lpstr>
      <vt:lpstr>Lantinghei SC Demibold</vt:lpstr>
      <vt:lpstr>Open Sans Light</vt:lpstr>
      <vt:lpstr>Open Sans</vt:lpstr>
      <vt:lpstr>Segoe Print</vt:lpstr>
      <vt:lpstr>Poppins Light</vt:lpstr>
      <vt:lpstr>Poppins Medium</vt:lpstr>
      <vt:lpstr>Gill Sans</vt:lpstr>
      <vt:lpstr>Source Sans Pro Light</vt:lpstr>
      <vt:lpstr>Source Sans Pro</vt:lpstr>
      <vt:lpstr>Wingdings</vt:lpstr>
      <vt:lpstr>Impact</vt:lpstr>
      <vt:lpstr>Adobe 黑体 Std</vt:lpstr>
      <vt:lpstr>等线 Light</vt:lpstr>
      <vt:lpstr>等线</vt:lpstr>
      <vt:lpstr>黑体</vt:lpstr>
      <vt:lpstr>Gill Sans MT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创新点：思维导图、共撰文档</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Euphoria.</cp:lastModifiedBy>
  <cp:revision>2</cp:revision>
  <dcterms:created xsi:type="dcterms:W3CDTF">2023-08-23T14:43:54Z</dcterms:created>
  <dcterms:modified xsi:type="dcterms:W3CDTF">2023-08-24T06:48:56Z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BC3028A6D15247E496781E29D953487A_13</vt:lpwstr>
  </property>
  <property fmtid="{D5CDD505-2E9C-101B-9397-08002B2CF9AE}" pid="3" name="KSOProductBuildVer">
    <vt:lpwstr>2052-11.1.0.14309</vt:lpwstr>
  </property>
</Properties>
</file>